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92" r:id="rId3"/>
    <p:sldId id="261" r:id="rId4"/>
    <p:sldId id="259" r:id="rId5"/>
    <p:sldId id="274" r:id="rId6"/>
    <p:sldId id="271" r:id="rId7"/>
    <p:sldId id="325" r:id="rId8"/>
    <p:sldId id="258" r:id="rId9"/>
    <p:sldId id="326" r:id="rId10"/>
    <p:sldId id="269" r:id="rId11"/>
    <p:sldId id="273" r:id="rId12"/>
    <p:sldId id="278" r:id="rId13"/>
    <p:sldId id="321" r:id="rId14"/>
    <p:sldId id="337" r:id="rId15"/>
    <p:sldId id="289" r:id="rId16"/>
    <p:sldId id="338" r:id="rId17"/>
    <p:sldId id="339" r:id="rId18"/>
    <p:sldId id="279" r:id="rId19"/>
    <p:sldId id="332" r:id="rId20"/>
    <p:sldId id="330" r:id="rId21"/>
    <p:sldId id="331" r:id="rId22"/>
    <p:sldId id="309" r:id="rId23"/>
    <p:sldId id="307" r:id="rId24"/>
    <p:sldId id="308" r:id="rId25"/>
    <p:sldId id="334" r:id="rId26"/>
    <p:sldId id="340" r:id="rId27"/>
    <p:sldId id="323" r:id="rId28"/>
    <p:sldId id="264" r:id="rId29"/>
    <p:sldId id="336" r:id="rId30"/>
    <p:sldId id="291" r:id="rId31"/>
    <p:sldId id="313" r:id="rId32"/>
    <p:sldId id="312" r:id="rId33"/>
    <p:sldId id="314" r:id="rId34"/>
    <p:sldId id="329" r:id="rId35"/>
    <p:sldId id="315" r:id="rId36"/>
    <p:sldId id="317" r:id="rId37"/>
    <p:sldId id="302" r:id="rId38"/>
    <p:sldId id="298" r:id="rId39"/>
    <p:sldId id="293" r:id="rId40"/>
    <p:sldId id="276" r:id="rId41"/>
    <p:sldId id="297" r:id="rId42"/>
    <p:sldId id="324" r:id="rId43"/>
    <p:sldId id="328" r:id="rId44"/>
    <p:sldId id="310" r:id="rId45"/>
    <p:sldId id="311" r:id="rId46"/>
    <p:sldId id="335"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CEFB"/>
    <a:srgbClr val="90EF91"/>
    <a:srgbClr val="FDF779"/>
    <a:srgbClr val="D5FC79"/>
    <a:srgbClr val="3FE0D1"/>
    <a:srgbClr val="F0E3BD"/>
    <a:srgbClr val="ECC736"/>
    <a:srgbClr val="5BB915"/>
    <a:srgbClr val="ABECA5"/>
    <a:srgbClr val="EE9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8"/>
    <p:restoredTop sz="93516"/>
  </p:normalViewPr>
  <p:slideViewPr>
    <p:cSldViewPr snapToGrid="0">
      <p:cViewPr varScale="1">
        <p:scale>
          <a:sx n="82" d="100"/>
          <a:sy n="82" d="100"/>
        </p:scale>
        <p:origin x="200"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098D9-324C-D14A-BF19-8B696771935D}" type="datetimeFigureOut">
              <a:rPr lang="de-DE" smtClean="0"/>
              <a:t>22.02.24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A4B7B-FBDC-8A4F-BF6F-02056BE6FAEA}" type="slidenum">
              <a:rPr lang="de-DE" smtClean="0"/>
              <a:t>‹Nr.›</a:t>
            </a:fld>
            <a:endParaRPr lang="de-DE"/>
          </a:p>
        </p:txBody>
      </p:sp>
    </p:spTree>
    <p:extLst>
      <p:ext uri="{BB962C8B-B14F-4D97-AF65-F5344CB8AC3E}">
        <p14:creationId xmlns:p14="http://schemas.microsoft.com/office/powerpoint/2010/main" val="2323772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12</a:t>
            </a:fld>
            <a:endParaRPr lang="de-DE"/>
          </a:p>
        </p:txBody>
      </p:sp>
    </p:spTree>
    <p:extLst>
      <p:ext uri="{BB962C8B-B14F-4D97-AF65-F5344CB8AC3E}">
        <p14:creationId xmlns:p14="http://schemas.microsoft.com/office/powerpoint/2010/main" val="348672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22</a:t>
            </a:fld>
            <a:endParaRPr lang="de-DE"/>
          </a:p>
        </p:txBody>
      </p:sp>
    </p:spTree>
    <p:extLst>
      <p:ext uri="{BB962C8B-B14F-4D97-AF65-F5344CB8AC3E}">
        <p14:creationId xmlns:p14="http://schemas.microsoft.com/office/powerpoint/2010/main" val="306778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23</a:t>
            </a:fld>
            <a:endParaRPr lang="de-DE"/>
          </a:p>
        </p:txBody>
      </p:sp>
    </p:spTree>
    <p:extLst>
      <p:ext uri="{BB962C8B-B14F-4D97-AF65-F5344CB8AC3E}">
        <p14:creationId xmlns:p14="http://schemas.microsoft.com/office/powerpoint/2010/main" val="16701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24</a:t>
            </a:fld>
            <a:endParaRPr lang="de-DE"/>
          </a:p>
        </p:txBody>
      </p:sp>
    </p:spTree>
    <p:extLst>
      <p:ext uri="{BB962C8B-B14F-4D97-AF65-F5344CB8AC3E}">
        <p14:creationId xmlns:p14="http://schemas.microsoft.com/office/powerpoint/2010/main" val="124054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25</a:t>
            </a:fld>
            <a:endParaRPr lang="de-DE"/>
          </a:p>
        </p:txBody>
      </p:sp>
    </p:spTree>
    <p:extLst>
      <p:ext uri="{BB962C8B-B14F-4D97-AF65-F5344CB8AC3E}">
        <p14:creationId xmlns:p14="http://schemas.microsoft.com/office/powerpoint/2010/main" val="391795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38</a:t>
            </a:fld>
            <a:endParaRPr lang="de-DE"/>
          </a:p>
        </p:txBody>
      </p:sp>
    </p:spTree>
    <p:extLst>
      <p:ext uri="{BB962C8B-B14F-4D97-AF65-F5344CB8AC3E}">
        <p14:creationId xmlns:p14="http://schemas.microsoft.com/office/powerpoint/2010/main" val="3337180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D450A-96AF-42E1-E192-A464A6BD1F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42993F-1C8D-F15F-BF0D-93B7EDDF97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20E8C90-C0C1-6DF1-6F76-D8DA1F901C7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6C7653B-11C3-A1CE-F0ED-72077A5262D6}"/>
              </a:ext>
            </a:extLst>
          </p:cNvPr>
          <p:cNvSpPr>
            <a:spLocks noGrp="1"/>
          </p:cNvSpPr>
          <p:nvPr>
            <p:ph type="sldNum" sz="quarter" idx="5"/>
          </p:nvPr>
        </p:nvSpPr>
        <p:spPr/>
        <p:txBody>
          <a:bodyPr/>
          <a:lstStyle/>
          <a:p>
            <a:fld id="{57BA4B7B-FBDC-8A4F-BF6F-02056BE6FAEA}" type="slidenum">
              <a:rPr lang="de-DE" smtClean="0"/>
              <a:t>39</a:t>
            </a:fld>
            <a:endParaRPr lang="de-DE"/>
          </a:p>
        </p:txBody>
      </p:sp>
    </p:spTree>
    <p:extLst>
      <p:ext uri="{BB962C8B-B14F-4D97-AF65-F5344CB8AC3E}">
        <p14:creationId xmlns:p14="http://schemas.microsoft.com/office/powerpoint/2010/main" val="1503033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40</a:t>
            </a:fld>
            <a:endParaRPr lang="de-DE"/>
          </a:p>
        </p:txBody>
      </p:sp>
    </p:spTree>
    <p:extLst>
      <p:ext uri="{BB962C8B-B14F-4D97-AF65-F5344CB8AC3E}">
        <p14:creationId xmlns:p14="http://schemas.microsoft.com/office/powerpoint/2010/main" val="257909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B52E-207B-7F3D-9878-BE33631E94C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1EEC9C-545C-CF73-06B4-43F5B4C0404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1AB5477-C445-A0C4-85A6-8C978A215C4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6EB1BE0-FE2F-6203-8849-E3E7E6BA98F8}"/>
              </a:ext>
            </a:extLst>
          </p:cNvPr>
          <p:cNvSpPr>
            <a:spLocks noGrp="1"/>
          </p:cNvSpPr>
          <p:nvPr>
            <p:ph type="sldNum" sz="quarter" idx="5"/>
          </p:nvPr>
        </p:nvSpPr>
        <p:spPr/>
        <p:txBody>
          <a:bodyPr/>
          <a:lstStyle/>
          <a:p>
            <a:fld id="{57BA4B7B-FBDC-8A4F-BF6F-02056BE6FAEA}" type="slidenum">
              <a:rPr lang="de-DE" smtClean="0"/>
              <a:t>41</a:t>
            </a:fld>
            <a:endParaRPr lang="de-DE"/>
          </a:p>
        </p:txBody>
      </p:sp>
    </p:spTree>
    <p:extLst>
      <p:ext uri="{BB962C8B-B14F-4D97-AF65-F5344CB8AC3E}">
        <p14:creationId xmlns:p14="http://schemas.microsoft.com/office/powerpoint/2010/main" val="421107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14</a:t>
            </a:fld>
            <a:endParaRPr lang="de-DE"/>
          </a:p>
        </p:txBody>
      </p:sp>
    </p:spTree>
    <p:extLst>
      <p:ext uri="{BB962C8B-B14F-4D97-AF65-F5344CB8AC3E}">
        <p14:creationId xmlns:p14="http://schemas.microsoft.com/office/powerpoint/2010/main" val="237469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15</a:t>
            </a:fld>
            <a:endParaRPr lang="de-DE"/>
          </a:p>
        </p:txBody>
      </p:sp>
    </p:spTree>
    <p:extLst>
      <p:ext uri="{BB962C8B-B14F-4D97-AF65-F5344CB8AC3E}">
        <p14:creationId xmlns:p14="http://schemas.microsoft.com/office/powerpoint/2010/main" val="356005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16</a:t>
            </a:fld>
            <a:endParaRPr lang="de-DE"/>
          </a:p>
        </p:txBody>
      </p:sp>
    </p:spTree>
    <p:extLst>
      <p:ext uri="{BB962C8B-B14F-4D97-AF65-F5344CB8AC3E}">
        <p14:creationId xmlns:p14="http://schemas.microsoft.com/office/powerpoint/2010/main" val="8706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17</a:t>
            </a:fld>
            <a:endParaRPr lang="de-DE"/>
          </a:p>
        </p:txBody>
      </p:sp>
    </p:spTree>
    <p:extLst>
      <p:ext uri="{BB962C8B-B14F-4D97-AF65-F5344CB8AC3E}">
        <p14:creationId xmlns:p14="http://schemas.microsoft.com/office/powerpoint/2010/main" val="1171537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18</a:t>
            </a:fld>
            <a:endParaRPr lang="de-DE"/>
          </a:p>
        </p:txBody>
      </p:sp>
    </p:spTree>
    <p:extLst>
      <p:ext uri="{BB962C8B-B14F-4D97-AF65-F5344CB8AC3E}">
        <p14:creationId xmlns:p14="http://schemas.microsoft.com/office/powerpoint/2010/main" val="3791620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 Bachmann, Seghers, Jelinek, Hermann, Wolf, Müller, La Roche, Arnim, Fleißer, Zeh, Droste, Arendt, Keun, Lasker-Schüler</a:t>
            </a:r>
          </a:p>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19</a:t>
            </a:fld>
            <a:endParaRPr lang="de-DE"/>
          </a:p>
        </p:txBody>
      </p:sp>
    </p:spTree>
    <p:extLst>
      <p:ext uri="{BB962C8B-B14F-4D97-AF65-F5344CB8AC3E}">
        <p14:creationId xmlns:p14="http://schemas.microsoft.com/office/powerpoint/2010/main" val="250639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20</a:t>
            </a:fld>
            <a:endParaRPr lang="de-DE"/>
          </a:p>
        </p:txBody>
      </p:sp>
    </p:spTree>
    <p:extLst>
      <p:ext uri="{BB962C8B-B14F-4D97-AF65-F5344CB8AC3E}">
        <p14:creationId xmlns:p14="http://schemas.microsoft.com/office/powerpoint/2010/main" val="136337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7BA4B7B-FBDC-8A4F-BF6F-02056BE6FAEA}" type="slidenum">
              <a:rPr lang="de-DE" smtClean="0"/>
              <a:t>21</a:t>
            </a:fld>
            <a:endParaRPr lang="de-DE"/>
          </a:p>
        </p:txBody>
      </p:sp>
    </p:spTree>
    <p:extLst>
      <p:ext uri="{BB962C8B-B14F-4D97-AF65-F5344CB8AC3E}">
        <p14:creationId xmlns:p14="http://schemas.microsoft.com/office/powerpoint/2010/main" val="41325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FD7B45-ED4F-0515-D0E5-AFE6EDE42D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D88696A-2312-6BB5-206E-3F7C6781F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FE8766A-C4AC-6E65-C51E-153B08508013}"/>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B003197E-928B-7557-68E1-DDAABBA13C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EEF3B5C-55A1-808C-9939-49DADC4DE931}"/>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278937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9135FE-AC3F-C06C-4C50-8D47126542D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510CD22-69CE-A316-509F-060B44D89CD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E0C6A8E-A00B-0C53-24BB-7966F77F0DC9}"/>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00F090FB-5F6E-8F6F-4026-5F827EE124E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805A62-8440-108E-07C6-9C0B4E9724F7}"/>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345364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2E695FE-7D2B-9D93-CC84-5BD231BA52D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0A6720B-F60E-C8D3-8E1A-641F5FA6B0B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E5F15EA-26F0-7A1A-A5AE-DE175B3E15C5}"/>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ECEAF7C8-9A06-EFE8-2DEC-6EC8A61E667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D1B098-3880-C6A4-9F10-7C3F88C51B92}"/>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76531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627B46-2D70-61B8-3F97-F28654A234B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A51FEA-A139-0D2F-4E44-E439892E36B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D3EC56E-F035-7AE2-0A7B-9ED91F9321A9}"/>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4C0E0CEB-5187-F2C4-CD00-033E6EFC356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D23250B-2E27-47BF-9D44-8923EA7FBB0A}"/>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138193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65ADD-0DF3-2DD6-85A2-CB1C15AC324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1A106FC-F1F8-6902-207E-9475A9CAB1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66718A8-CBAD-6843-7883-79B8B9257051}"/>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C4BCABD8-D9C3-ADB1-2DF8-5FCB60C7CA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B8C187-93BC-0602-138E-9CD4D8E579B7}"/>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424869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05E743-AE59-036E-12BA-26498B2C100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930FC8C-8A71-15AA-01EE-A205BF21FC9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93D40CE-E937-A4BB-11B5-BDF55686616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F9BA81A-FCA5-E19B-7741-097520C827E7}"/>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6" name="Fußzeilenplatzhalter 5">
            <a:extLst>
              <a:ext uri="{FF2B5EF4-FFF2-40B4-BE49-F238E27FC236}">
                <a16:creationId xmlns:a16="http://schemas.microsoft.com/office/drawing/2014/main" id="{AFDD73F2-829A-728D-9866-14BEFA4FE81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CF5AC40-92EE-A0BD-CD6F-EC3533696580}"/>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364760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EB562-2BFA-F311-D34B-E4E25F84C75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EC02578-E62E-30E2-F132-A55D16F85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45B3D6A-0060-BD92-FF97-72111F41CC2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400F940-5159-04AC-402F-C6F33831AB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DA8F831-A7C6-DAA0-9151-8D0256AABF2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E4C26A2-E551-4F24-8B77-3EAC68183945}"/>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8" name="Fußzeilenplatzhalter 7">
            <a:extLst>
              <a:ext uri="{FF2B5EF4-FFF2-40B4-BE49-F238E27FC236}">
                <a16:creationId xmlns:a16="http://schemas.microsoft.com/office/drawing/2014/main" id="{25B87DDA-79F4-A660-C1A5-9BCEC07C1C6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FF1A65B-2F9C-B044-74C8-5A0329822BA6}"/>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1231694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50C22-459F-5114-9BDB-F250CFF3E93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5405C18-8C19-A196-8814-95E06577DB5D}"/>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4" name="Fußzeilenplatzhalter 3">
            <a:extLst>
              <a:ext uri="{FF2B5EF4-FFF2-40B4-BE49-F238E27FC236}">
                <a16:creationId xmlns:a16="http://schemas.microsoft.com/office/drawing/2014/main" id="{6F2FB7C5-1B89-07F2-2B37-5417123B192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0EC692A-579E-5603-2119-7FD5A5D4EC64}"/>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21172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34A3764-D39E-222E-64EC-F65BCD811438}"/>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3" name="Fußzeilenplatzhalter 2">
            <a:extLst>
              <a:ext uri="{FF2B5EF4-FFF2-40B4-BE49-F238E27FC236}">
                <a16:creationId xmlns:a16="http://schemas.microsoft.com/office/drawing/2014/main" id="{72650A6B-E393-C479-373E-FCD52219033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FA0EE87-3A5D-B381-62B2-0CD0402E98A2}"/>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369697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856440-B705-BB1B-B5D5-1D3B714D0B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1EF75B9-9C64-5378-2848-18F8ED6226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8021347-EBE2-A2AA-CC09-3D57E83DF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1048C4-3071-49E1-83E3-10A75C5CBA2D}"/>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6" name="Fußzeilenplatzhalter 5">
            <a:extLst>
              <a:ext uri="{FF2B5EF4-FFF2-40B4-BE49-F238E27FC236}">
                <a16:creationId xmlns:a16="http://schemas.microsoft.com/office/drawing/2014/main" id="{4DCE5378-EA91-DE9B-31A1-8BC33E4F0D2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5DE1C68-9309-046F-01CE-A329C6C15129}"/>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341333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869EC-6769-E07A-2DF7-9925F10E0B3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11F0707-F19D-6B72-2026-2E286ABC3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A42C1D44-32AD-D595-51B4-5BE167768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952BC8-DD1B-AB3D-5E5F-A5BBF8A32F30}"/>
              </a:ext>
            </a:extLst>
          </p:cNvPr>
          <p:cNvSpPr>
            <a:spLocks noGrp="1"/>
          </p:cNvSpPr>
          <p:nvPr>
            <p:ph type="dt" sz="half" idx="10"/>
          </p:nvPr>
        </p:nvSpPr>
        <p:spPr/>
        <p:txBody>
          <a:bodyPr/>
          <a:lstStyle/>
          <a:p>
            <a:fld id="{8587DE58-44CA-6140-B393-5FA9CBC522F8}" type="datetimeFigureOut">
              <a:rPr lang="de-DE" smtClean="0"/>
              <a:t>22.02.24</a:t>
            </a:fld>
            <a:endParaRPr lang="de-DE"/>
          </a:p>
        </p:txBody>
      </p:sp>
      <p:sp>
        <p:nvSpPr>
          <p:cNvPr id="6" name="Fußzeilenplatzhalter 5">
            <a:extLst>
              <a:ext uri="{FF2B5EF4-FFF2-40B4-BE49-F238E27FC236}">
                <a16:creationId xmlns:a16="http://schemas.microsoft.com/office/drawing/2014/main" id="{D59C997A-2A26-D492-A794-D648C051973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5ED9596-6A54-0853-E0B4-679EA1ECF259}"/>
              </a:ext>
            </a:extLst>
          </p:cNvPr>
          <p:cNvSpPr>
            <a:spLocks noGrp="1"/>
          </p:cNvSpPr>
          <p:nvPr>
            <p:ph type="sldNum" sz="quarter" idx="12"/>
          </p:nvPr>
        </p:nvSpPr>
        <p:spPr/>
        <p:txBody>
          <a:bodyPr/>
          <a:lstStyle/>
          <a:p>
            <a:fld id="{FC46BA4B-25C0-1F4D-A42E-20761E7C5A98}" type="slidenum">
              <a:rPr lang="de-DE" smtClean="0"/>
              <a:t>‹Nr.›</a:t>
            </a:fld>
            <a:endParaRPr lang="de-DE"/>
          </a:p>
        </p:txBody>
      </p:sp>
    </p:spTree>
    <p:extLst>
      <p:ext uri="{BB962C8B-B14F-4D97-AF65-F5344CB8AC3E}">
        <p14:creationId xmlns:p14="http://schemas.microsoft.com/office/powerpoint/2010/main" val="171830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D06D333-1764-6793-636B-11F9054DB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4230FCE-F7C0-5AAB-779B-5E4205C07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C7BB9CD-F096-C9B9-CBBE-9482B23AC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7DE58-44CA-6140-B393-5FA9CBC522F8}" type="datetimeFigureOut">
              <a:rPr lang="de-DE" smtClean="0"/>
              <a:t>22.02.24</a:t>
            </a:fld>
            <a:endParaRPr lang="de-DE"/>
          </a:p>
        </p:txBody>
      </p:sp>
      <p:sp>
        <p:nvSpPr>
          <p:cNvPr id="5" name="Fußzeilenplatzhalter 4">
            <a:extLst>
              <a:ext uri="{FF2B5EF4-FFF2-40B4-BE49-F238E27FC236}">
                <a16:creationId xmlns:a16="http://schemas.microsoft.com/office/drawing/2014/main" id="{63D624D4-40E7-BF64-1A8A-1BCAAA160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6B05F09-013E-E7DD-04A1-C97CB4FF58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6BA4B-25C0-1F4D-A42E-20761E7C5A98}" type="slidenum">
              <a:rPr lang="de-DE" smtClean="0"/>
              <a:t>‹Nr.›</a:t>
            </a:fld>
            <a:endParaRPr lang="de-DE"/>
          </a:p>
        </p:txBody>
      </p:sp>
    </p:spTree>
    <p:extLst>
      <p:ext uri="{BB962C8B-B14F-4D97-AF65-F5344CB8AC3E}">
        <p14:creationId xmlns:p14="http://schemas.microsoft.com/office/powerpoint/2010/main" val="3921030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Text, Screenshot, Diagramm, Reihe enthält.&#10;&#10;Automatisch generierte Beschreibung">
            <a:extLst>
              <a:ext uri="{FF2B5EF4-FFF2-40B4-BE49-F238E27FC236}">
                <a16:creationId xmlns:a16="http://schemas.microsoft.com/office/drawing/2014/main" id="{F908E102-A404-2566-50BD-F5511A3ED8D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Effect>
                      <a14:sharpenSoften amount="-50000"/>
                    </a14:imgEffect>
                    <a14:imgEffect>
                      <a14:saturation sat="43000"/>
                    </a14:imgEffect>
                    <a14:imgEffect>
                      <a14:brightnessContrast bright="20000" contrast="-40000"/>
                    </a14:imgEffect>
                  </a14:imgLayer>
                </a14:imgProps>
              </a:ext>
            </a:extLst>
          </a:blip>
          <a:srcRect l="10375" t="12858" r="15393" b="40602"/>
          <a:stretch/>
        </p:blipFill>
        <p:spPr>
          <a:xfrm>
            <a:off x="-82784" y="0"/>
            <a:ext cx="12274784" cy="6816442"/>
          </a:xfrm>
          <a:prstGeom prst="rect">
            <a:avLst/>
          </a:prstGeom>
        </p:spPr>
      </p:pic>
      <p:sp>
        <p:nvSpPr>
          <p:cNvPr id="2" name="Titel 1">
            <a:extLst>
              <a:ext uri="{FF2B5EF4-FFF2-40B4-BE49-F238E27FC236}">
                <a16:creationId xmlns:a16="http://schemas.microsoft.com/office/drawing/2014/main" id="{3B62EE61-0D4C-9B6A-9A0C-E2E0C4DF7BBE}"/>
              </a:ext>
            </a:extLst>
          </p:cNvPr>
          <p:cNvSpPr>
            <a:spLocks noGrp="1"/>
          </p:cNvSpPr>
          <p:nvPr>
            <p:ph type="ctrTitle"/>
          </p:nvPr>
        </p:nvSpPr>
        <p:spPr>
          <a:xfrm>
            <a:off x="308480" y="1670637"/>
            <a:ext cx="11324549" cy="2753647"/>
          </a:xfrm>
          <a:noFill/>
        </p:spPr>
        <p:txBody>
          <a:bodyPr>
            <a:noAutofit/>
          </a:bodyPr>
          <a:lstStyle/>
          <a:p>
            <a:r>
              <a:rPr lang="de-DE" sz="5400" b="1" dirty="0">
                <a:effectLst/>
                <a:latin typeface="Calibri" panose="020F0502020204030204" pitchFamily="34" charset="0"/>
              </a:rPr>
              <a:t>Kanonizität quantitativ.</a:t>
            </a:r>
            <a:r>
              <a:rPr lang="de-DE" sz="5400" dirty="0">
                <a:effectLst/>
                <a:latin typeface="Calibri" panose="020F0502020204030204" pitchFamily="34" charset="0"/>
              </a:rPr>
              <a:t> </a:t>
            </a:r>
            <a:br>
              <a:rPr lang="de-DE" sz="4800" dirty="0">
                <a:effectLst/>
                <a:latin typeface="Calibri" panose="020F0502020204030204" pitchFamily="34" charset="0"/>
              </a:rPr>
            </a:br>
            <a:r>
              <a:rPr lang="de-DE" sz="3600" dirty="0">
                <a:latin typeface="Calibri" panose="020F0502020204030204" pitchFamily="34" charset="0"/>
              </a:rPr>
              <a:t>E</a:t>
            </a:r>
            <a:r>
              <a:rPr lang="de-DE" sz="3600" dirty="0">
                <a:effectLst/>
                <a:latin typeface="Calibri" panose="020F0502020204030204" pitchFamily="34" charset="0"/>
              </a:rPr>
              <a:t>ine computergestützte</a:t>
            </a:r>
            <a:br>
              <a:rPr lang="de-DE" sz="3600" dirty="0">
                <a:effectLst/>
                <a:latin typeface="Calibri" panose="020F0502020204030204" pitchFamily="34" charset="0"/>
              </a:rPr>
            </a:br>
            <a:r>
              <a:rPr lang="de-DE" sz="3600" dirty="0">
                <a:effectLst/>
                <a:latin typeface="Calibri" panose="020F0502020204030204" pitchFamily="34" charset="0"/>
              </a:rPr>
              <a:t>Exploration von Kurskatalogen in</a:t>
            </a:r>
            <a:br>
              <a:rPr lang="de-DE" sz="3600" dirty="0">
                <a:effectLst/>
                <a:latin typeface="Calibri" panose="020F0502020204030204" pitchFamily="34" charset="0"/>
              </a:rPr>
            </a:br>
            <a:r>
              <a:rPr lang="de-DE" sz="3600" dirty="0">
                <a:effectLst/>
                <a:latin typeface="Calibri" panose="020F0502020204030204" pitchFamily="34" charset="0"/>
              </a:rPr>
              <a:t>Germanistikstudiengängen</a:t>
            </a:r>
            <a:endParaRPr lang="de-DE" sz="4800" dirty="0"/>
          </a:p>
        </p:txBody>
      </p:sp>
      <p:sp>
        <p:nvSpPr>
          <p:cNvPr id="3" name="Untertitel 2">
            <a:extLst>
              <a:ext uri="{FF2B5EF4-FFF2-40B4-BE49-F238E27FC236}">
                <a16:creationId xmlns:a16="http://schemas.microsoft.com/office/drawing/2014/main" id="{B9D483EC-0447-2D9D-2759-D6E80ECE397D}"/>
              </a:ext>
            </a:extLst>
          </p:cNvPr>
          <p:cNvSpPr>
            <a:spLocks noGrp="1"/>
          </p:cNvSpPr>
          <p:nvPr>
            <p:ph type="subTitle" idx="1"/>
          </p:nvPr>
        </p:nvSpPr>
        <p:spPr>
          <a:xfrm>
            <a:off x="1398754" y="4437472"/>
            <a:ext cx="9144000" cy="1655762"/>
          </a:xfrm>
        </p:spPr>
        <p:txBody>
          <a:bodyPr>
            <a:normAutofit/>
          </a:bodyPr>
          <a:lstStyle/>
          <a:p>
            <a:r>
              <a:rPr lang="de-DE" sz="3200" dirty="0"/>
              <a:t>Agnes Hilger</a:t>
            </a:r>
          </a:p>
        </p:txBody>
      </p:sp>
      <p:pic>
        <p:nvPicPr>
          <p:cNvPr id="1026" name="Picture 2">
            <a:extLst>
              <a:ext uri="{FF2B5EF4-FFF2-40B4-BE49-F238E27FC236}">
                <a16:creationId xmlns:a16="http://schemas.microsoft.com/office/drawing/2014/main" id="{2E7B361A-8A68-2320-621F-C9278A6E5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19492A15-9507-7307-4FEE-20D65D3B5E1A}"/>
              </a:ext>
            </a:extLst>
          </p:cNvPr>
          <p:cNvSpPr txBox="1"/>
          <p:nvPr/>
        </p:nvSpPr>
        <p:spPr>
          <a:xfrm>
            <a:off x="9301934" y="3429000"/>
            <a:ext cx="2766526" cy="1200329"/>
          </a:xfrm>
          <a:prstGeom prst="rect">
            <a:avLst/>
          </a:prstGeom>
          <a:noFill/>
        </p:spPr>
        <p:txBody>
          <a:bodyPr wrap="square" rtlCol="0">
            <a:spAutoFit/>
          </a:bodyPr>
          <a:lstStyle/>
          <a:p>
            <a:r>
              <a:rPr lang="de-DE" dirty="0">
                <a:solidFill>
                  <a:schemeClr val="accent1">
                    <a:lumMod val="75000"/>
                  </a:schemeClr>
                </a:solidFill>
              </a:rPr>
              <a:t>Folien, Abbildungen </a:t>
            </a:r>
          </a:p>
          <a:p>
            <a:r>
              <a:rPr lang="de-DE" dirty="0">
                <a:solidFill>
                  <a:schemeClr val="accent1">
                    <a:lumMod val="75000"/>
                  </a:schemeClr>
                </a:solidFill>
              </a:rPr>
              <a:t>(und bald Daten) unter:</a:t>
            </a:r>
          </a:p>
          <a:p>
            <a:r>
              <a:rPr lang="de-DE" dirty="0" err="1">
                <a:solidFill>
                  <a:schemeClr val="accent1">
                    <a:lumMod val="75000"/>
                  </a:schemeClr>
                </a:solidFill>
              </a:rPr>
              <a:t>github.com</a:t>
            </a:r>
            <a:r>
              <a:rPr lang="de-DE" dirty="0">
                <a:solidFill>
                  <a:schemeClr val="accent1">
                    <a:lumMod val="75000"/>
                  </a:schemeClr>
                </a:solidFill>
              </a:rPr>
              <a:t>/</a:t>
            </a:r>
            <a:r>
              <a:rPr lang="de-DE" dirty="0" err="1">
                <a:solidFill>
                  <a:schemeClr val="accent1">
                    <a:lumMod val="75000"/>
                  </a:schemeClr>
                </a:solidFill>
              </a:rPr>
              <a:t>agihil</a:t>
            </a:r>
            <a:r>
              <a:rPr lang="de-DE" dirty="0">
                <a:solidFill>
                  <a:schemeClr val="accent1">
                    <a:lumMod val="75000"/>
                  </a:schemeClr>
                </a:solidFill>
              </a:rPr>
              <a:t>/</a:t>
            </a:r>
            <a:r>
              <a:rPr lang="de-DE" dirty="0" err="1">
                <a:solidFill>
                  <a:schemeClr val="accent1">
                    <a:lumMod val="75000"/>
                  </a:schemeClr>
                </a:solidFill>
              </a:rPr>
              <a:t>kanonizitaet_kvvs</a:t>
            </a:r>
            <a:endParaRPr lang="de-DE" dirty="0">
              <a:solidFill>
                <a:schemeClr val="accent1">
                  <a:lumMod val="75000"/>
                </a:schemeClr>
              </a:solidFill>
            </a:endParaRPr>
          </a:p>
        </p:txBody>
      </p:sp>
      <p:pic>
        <p:nvPicPr>
          <p:cNvPr id="12" name="Grafik 11">
            <a:extLst>
              <a:ext uri="{FF2B5EF4-FFF2-40B4-BE49-F238E27FC236}">
                <a16:creationId xmlns:a16="http://schemas.microsoft.com/office/drawing/2014/main" id="{4BEF2EF0-53C1-D82B-FEE8-07A264B36372}"/>
              </a:ext>
            </a:extLst>
          </p:cNvPr>
          <p:cNvPicPr>
            <a:picLocks noChangeAspect="1"/>
          </p:cNvPicPr>
          <p:nvPr/>
        </p:nvPicPr>
        <p:blipFill>
          <a:blip r:embed="rId5">
            <a:duotone>
              <a:schemeClr val="accent5">
                <a:shade val="45000"/>
                <a:satMod val="135000"/>
              </a:schemeClr>
              <a:prstClr val="white"/>
            </a:duotone>
          </a:blip>
          <a:stretch>
            <a:fillRect/>
          </a:stretch>
        </p:blipFill>
        <p:spPr>
          <a:xfrm>
            <a:off x="10542754" y="4437472"/>
            <a:ext cx="1481538" cy="1426822"/>
          </a:xfrm>
          <a:prstGeom prst="rect">
            <a:avLst/>
          </a:prstGeom>
        </p:spPr>
      </p:pic>
    </p:spTree>
    <p:extLst>
      <p:ext uri="{BB962C8B-B14F-4D97-AF65-F5344CB8AC3E}">
        <p14:creationId xmlns:p14="http://schemas.microsoft.com/office/powerpoint/2010/main" val="362639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4C19-68DD-5E7A-5200-373B207BF6C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FC42BC-A45F-323D-CF65-1FFC5CB42583}"/>
              </a:ext>
            </a:extLst>
          </p:cNvPr>
          <p:cNvSpPr>
            <a:spLocks noGrp="1"/>
          </p:cNvSpPr>
          <p:nvPr>
            <p:ph type="title"/>
          </p:nvPr>
        </p:nvSpPr>
        <p:spPr/>
        <p:txBody>
          <a:bodyPr/>
          <a:lstStyle/>
          <a:p>
            <a:r>
              <a:rPr lang="de-DE" b="1" dirty="0"/>
              <a:t>Datenaufbereitung</a:t>
            </a:r>
            <a:r>
              <a:rPr lang="de-DE" dirty="0"/>
              <a:t>: </a:t>
            </a:r>
            <a:br>
              <a:rPr lang="de-DE" dirty="0"/>
            </a:br>
            <a:r>
              <a:rPr lang="de-DE" dirty="0"/>
              <a:t>Entity Linking</a:t>
            </a:r>
          </a:p>
        </p:txBody>
      </p:sp>
      <p:sp>
        <p:nvSpPr>
          <p:cNvPr id="3" name="Inhaltsplatzhalter 2">
            <a:extLst>
              <a:ext uri="{FF2B5EF4-FFF2-40B4-BE49-F238E27FC236}">
                <a16:creationId xmlns:a16="http://schemas.microsoft.com/office/drawing/2014/main" id="{98137EF7-68E9-E5D6-6DD7-C8BF6317DB5A}"/>
              </a:ext>
            </a:extLst>
          </p:cNvPr>
          <p:cNvSpPr>
            <a:spLocks noGrp="1"/>
          </p:cNvSpPr>
          <p:nvPr>
            <p:ph idx="1"/>
          </p:nvPr>
        </p:nvSpPr>
        <p:spPr/>
        <p:txBody>
          <a:bodyPr/>
          <a:lstStyle/>
          <a:p>
            <a:pPr marL="0" indent="0">
              <a:buNone/>
            </a:pPr>
            <a:r>
              <a:rPr lang="de-DE" dirty="0"/>
              <a:t>- internes </a:t>
            </a:r>
            <a:r>
              <a:rPr lang="de-DE" dirty="0" err="1"/>
              <a:t>Matching</a:t>
            </a:r>
            <a:r>
              <a:rPr lang="de-DE" dirty="0"/>
              <a:t> der identifizierten Entitäten</a:t>
            </a:r>
          </a:p>
          <a:p>
            <a:pPr marL="0" indent="0">
              <a:buNone/>
            </a:pPr>
            <a:r>
              <a:rPr lang="de-DE" dirty="0"/>
              <a:t>- Verknüpfung der Entitäten mit GND-Nummern in </a:t>
            </a:r>
            <a:r>
              <a:rPr lang="de-DE" dirty="0" err="1"/>
              <a:t>OpenRefine</a:t>
            </a:r>
            <a:r>
              <a:rPr lang="de-DE" dirty="0"/>
              <a:t> (teils automatisch, teils manuell)</a:t>
            </a:r>
          </a:p>
          <a:p>
            <a:pPr marL="0" indent="0">
              <a:buNone/>
            </a:pPr>
            <a:r>
              <a:rPr lang="de-DE" dirty="0"/>
              <a:t>- über GND-Daten: Abrufung u.a. von Ländercode(s), Beruf(en) und Geschlecht</a:t>
            </a:r>
          </a:p>
        </p:txBody>
      </p:sp>
      <p:pic>
        <p:nvPicPr>
          <p:cNvPr id="4" name="Picture 2">
            <a:extLst>
              <a:ext uri="{FF2B5EF4-FFF2-40B4-BE49-F238E27FC236}">
                <a16:creationId xmlns:a16="http://schemas.microsoft.com/office/drawing/2014/main" id="{6DF5A779-6624-C764-8554-78B8B129F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92D3390-ECAB-9B93-1140-C3F37EA9EE8A}"/>
              </a:ext>
            </a:extLst>
          </p:cNvPr>
          <p:cNvPicPr>
            <a:picLocks noChangeAspect="1"/>
          </p:cNvPicPr>
          <p:nvPr/>
        </p:nvPicPr>
        <p:blipFill>
          <a:blip r:embed="rId3"/>
          <a:stretch>
            <a:fillRect/>
          </a:stretch>
        </p:blipFill>
        <p:spPr>
          <a:xfrm>
            <a:off x="8892540" y="5455472"/>
            <a:ext cx="2819077" cy="856428"/>
          </a:xfrm>
          <a:prstGeom prst="rect">
            <a:avLst/>
          </a:prstGeom>
        </p:spPr>
      </p:pic>
      <p:pic>
        <p:nvPicPr>
          <p:cNvPr id="8" name="Grafik 7">
            <a:extLst>
              <a:ext uri="{FF2B5EF4-FFF2-40B4-BE49-F238E27FC236}">
                <a16:creationId xmlns:a16="http://schemas.microsoft.com/office/drawing/2014/main" id="{ACFC0DCE-D318-D015-3DAF-DC6B4835745F}"/>
              </a:ext>
            </a:extLst>
          </p:cNvPr>
          <p:cNvPicPr>
            <a:picLocks noChangeAspect="1"/>
          </p:cNvPicPr>
          <p:nvPr/>
        </p:nvPicPr>
        <p:blipFill>
          <a:blip r:embed="rId4"/>
          <a:stretch>
            <a:fillRect/>
          </a:stretch>
        </p:blipFill>
        <p:spPr>
          <a:xfrm>
            <a:off x="9301630" y="4001294"/>
            <a:ext cx="2286000" cy="1447800"/>
          </a:xfrm>
          <a:prstGeom prst="rect">
            <a:avLst/>
          </a:prstGeom>
        </p:spPr>
      </p:pic>
    </p:spTree>
    <p:extLst>
      <p:ext uri="{BB962C8B-B14F-4D97-AF65-F5344CB8AC3E}">
        <p14:creationId xmlns:p14="http://schemas.microsoft.com/office/powerpoint/2010/main" val="19837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C5E22-2BCF-47ED-408A-A11B8BA3F0B7}"/>
              </a:ext>
            </a:extLst>
          </p:cNvPr>
          <p:cNvSpPr>
            <a:spLocks noGrp="1"/>
          </p:cNvSpPr>
          <p:nvPr>
            <p:ph type="title"/>
          </p:nvPr>
        </p:nvSpPr>
        <p:spPr>
          <a:xfrm>
            <a:off x="951322" y="4409224"/>
            <a:ext cx="10515600" cy="1325563"/>
          </a:xfrm>
        </p:spPr>
        <p:txBody>
          <a:bodyPr>
            <a:normAutofit/>
          </a:bodyPr>
          <a:lstStyle/>
          <a:p>
            <a:r>
              <a:rPr lang="de-DE" sz="8000" b="1" dirty="0"/>
              <a:t>Ergebnisse</a:t>
            </a:r>
          </a:p>
        </p:txBody>
      </p:sp>
      <p:pic>
        <p:nvPicPr>
          <p:cNvPr id="4" name="Picture 2">
            <a:extLst>
              <a:ext uri="{FF2B5EF4-FFF2-40B4-BE49-F238E27FC236}">
                <a16:creationId xmlns:a16="http://schemas.microsoft.com/office/drawing/2014/main" id="{AD2649A9-C6D9-1237-E95F-0D4767794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033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C19B8-E15C-942A-4924-95C5954FFA4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9A9E9EB-1124-DB15-DF81-38FC73468C1B}"/>
              </a:ext>
            </a:extLst>
          </p:cNvPr>
          <p:cNvSpPr>
            <a:spLocks noGrp="1"/>
          </p:cNvSpPr>
          <p:nvPr>
            <p:ph type="title"/>
          </p:nvPr>
        </p:nvSpPr>
        <p:spPr>
          <a:xfrm>
            <a:off x="78060" y="0"/>
            <a:ext cx="10515600" cy="844803"/>
          </a:xfrm>
        </p:spPr>
        <p:txBody>
          <a:bodyPr/>
          <a:lstStyle/>
          <a:p>
            <a:r>
              <a:rPr lang="de-DE" dirty="0"/>
              <a:t>Identifizierte Personen und </a:t>
            </a:r>
            <a:r>
              <a:rPr lang="de-DE" dirty="0" err="1"/>
              <a:t>Autor:innen</a:t>
            </a:r>
            <a:endParaRPr lang="de-DE" dirty="0"/>
          </a:p>
        </p:txBody>
      </p:sp>
      <p:sp>
        <p:nvSpPr>
          <p:cNvPr id="3" name="Inhaltsplatzhalter 2">
            <a:extLst>
              <a:ext uri="{FF2B5EF4-FFF2-40B4-BE49-F238E27FC236}">
                <a16:creationId xmlns:a16="http://schemas.microsoft.com/office/drawing/2014/main" id="{ACE0B77A-E29B-87C4-8F4B-A0181BBA9BCD}"/>
              </a:ext>
            </a:extLst>
          </p:cNvPr>
          <p:cNvSpPr>
            <a:spLocks noGrp="1"/>
          </p:cNvSpPr>
          <p:nvPr>
            <p:ph idx="1"/>
          </p:nvPr>
        </p:nvSpPr>
        <p:spPr>
          <a:xfrm>
            <a:off x="4101257" y="1969302"/>
            <a:ext cx="10515600" cy="4351338"/>
          </a:xfrm>
        </p:spPr>
        <p:txBody>
          <a:bodyPr/>
          <a:lstStyle/>
          <a:p>
            <a:pPr marL="0" indent="0">
              <a:buNone/>
            </a:pPr>
            <a:r>
              <a:rPr lang="de-DE" sz="2400" dirty="0"/>
              <a:t>Berufe der identifizierten Personen (generische Bezeichnung)</a:t>
            </a:r>
          </a:p>
          <a:p>
            <a:pPr marL="0" indent="0">
              <a:buNone/>
            </a:pPr>
            <a:endParaRPr lang="de-DE" dirty="0"/>
          </a:p>
        </p:txBody>
      </p:sp>
      <p:pic>
        <p:nvPicPr>
          <p:cNvPr id="4" name="Picture 2">
            <a:extLst>
              <a:ext uri="{FF2B5EF4-FFF2-40B4-BE49-F238E27FC236}">
                <a16:creationId xmlns:a16="http://schemas.microsoft.com/office/drawing/2014/main" id="{195B6C3B-FA2C-9E6B-72B1-5DB29481B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A2A48461-03CC-F7F2-80B8-1603F9EA9DAC}"/>
              </a:ext>
            </a:extLst>
          </p:cNvPr>
          <p:cNvSpPr txBox="1"/>
          <p:nvPr/>
        </p:nvSpPr>
        <p:spPr>
          <a:xfrm>
            <a:off x="272026" y="844803"/>
            <a:ext cx="3364899" cy="3046988"/>
          </a:xfrm>
          <a:prstGeom prst="rect">
            <a:avLst/>
          </a:prstGeom>
          <a:noFill/>
        </p:spPr>
        <p:txBody>
          <a:bodyPr wrap="square" rtlCol="0">
            <a:spAutoFit/>
          </a:bodyPr>
          <a:lstStyle/>
          <a:p>
            <a:endParaRPr lang="de-DE" sz="2000" dirty="0"/>
          </a:p>
          <a:p>
            <a:r>
              <a:rPr lang="de-DE" sz="3200" dirty="0">
                <a:highlight>
                  <a:srgbClr val="FDF779"/>
                </a:highlight>
              </a:rPr>
              <a:t>4327</a:t>
            </a:r>
            <a:r>
              <a:rPr lang="de-DE" sz="2000" dirty="0">
                <a:highlight>
                  <a:srgbClr val="FDF779"/>
                </a:highlight>
              </a:rPr>
              <a:t> Personen bleiben nach dem </a:t>
            </a:r>
            <a:r>
              <a:rPr lang="de-DE" sz="2000" dirty="0" err="1">
                <a:highlight>
                  <a:srgbClr val="FDF779"/>
                </a:highlight>
              </a:rPr>
              <a:t>Entitiy</a:t>
            </a:r>
            <a:r>
              <a:rPr lang="de-DE" sz="2000" dirty="0">
                <a:highlight>
                  <a:srgbClr val="FDF779"/>
                </a:highlight>
              </a:rPr>
              <a:t> Linking übrig. </a:t>
            </a:r>
          </a:p>
          <a:p>
            <a:endParaRPr lang="de-DE" sz="2000" dirty="0"/>
          </a:p>
          <a:p>
            <a:r>
              <a:rPr lang="de-DE" sz="2000" dirty="0"/>
              <a:t>Davon 862 weiblich, 2785 männlich, bei 678 Geschlecht unbekannt.</a:t>
            </a:r>
          </a:p>
          <a:p>
            <a:endParaRPr lang="de-DE" sz="2000" dirty="0"/>
          </a:p>
          <a:p>
            <a:endParaRPr lang="de-DE" sz="2000" dirty="0"/>
          </a:p>
        </p:txBody>
      </p:sp>
      <p:cxnSp>
        <p:nvCxnSpPr>
          <p:cNvPr id="14" name="Gerade Verbindung 13">
            <a:extLst>
              <a:ext uri="{FF2B5EF4-FFF2-40B4-BE49-F238E27FC236}">
                <a16:creationId xmlns:a16="http://schemas.microsoft.com/office/drawing/2014/main" id="{3D8A363A-6333-D599-5894-CCC00C83222A}"/>
              </a:ext>
            </a:extLst>
          </p:cNvPr>
          <p:cNvCxnSpPr>
            <a:cxnSpLocks/>
          </p:cNvCxnSpPr>
          <p:nvPr/>
        </p:nvCxnSpPr>
        <p:spPr>
          <a:xfrm>
            <a:off x="3830891" y="844803"/>
            <a:ext cx="0" cy="5867730"/>
          </a:xfrm>
          <a:prstGeom prst="line">
            <a:avLst/>
          </a:prstGeom>
        </p:spPr>
        <p:style>
          <a:lnRef idx="1">
            <a:schemeClr val="dk1"/>
          </a:lnRef>
          <a:fillRef idx="0">
            <a:schemeClr val="dk1"/>
          </a:fillRef>
          <a:effectRef idx="0">
            <a:schemeClr val="dk1"/>
          </a:effectRef>
          <a:fontRef idx="minor">
            <a:schemeClr val="tx1"/>
          </a:fontRef>
        </p:style>
      </p:cxnSp>
      <p:pic>
        <p:nvPicPr>
          <p:cNvPr id="7" name="Grafik 6" descr="Ein Bild, das Text, Screenshot, Schrift, Reihe enthält.&#10;&#10;Automatisch generierte Beschreibung">
            <a:extLst>
              <a:ext uri="{FF2B5EF4-FFF2-40B4-BE49-F238E27FC236}">
                <a16:creationId xmlns:a16="http://schemas.microsoft.com/office/drawing/2014/main" id="{EDD4BD11-0541-6409-9408-FD4BFD9D286F}"/>
              </a:ext>
            </a:extLst>
          </p:cNvPr>
          <p:cNvPicPr>
            <a:picLocks noChangeAspect="1"/>
          </p:cNvPicPr>
          <p:nvPr/>
        </p:nvPicPr>
        <p:blipFill>
          <a:blip r:embed="rId4"/>
          <a:stretch>
            <a:fillRect/>
          </a:stretch>
        </p:blipFill>
        <p:spPr>
          <a:xfrm>
            <a:off x="4419600" y="2638777"/>
            <a:ext cx="7772400" cy="3886200"/>
          </a:xfrm>
          <a:prstGeom prst="rect">
            <a:avLst/>
          </a:prstGeom>
        </p:spPr>
      </p:pic>
      <p:sp>
        <p:nvSpPr>
          <p:cNvPr id="5" name="Textfeld 4">
            <a:extLst>
              <a:ext uri="{FF2B5EF4-FFF2-40B4-BE49-F238E27FC236}">
                <a16:creationId xmlns:a16="http://schemas.microsoft.com/office/drawing/2014/main" id="{41587939-6504-C98A-E787-4228F26433F1}"/>
              </a:ext>
            </a:extLst>
          </p:cNvPr>
          <p:cNvSpPr txBox="1"/>
          <p:nvPr/>
        </p:nvSpPr>
        <p:spPr>
          <a:xfrm>
            <a:off x="330811" y="3429000"/>
            <a:ext cx="3364898" cy="3600986"/>
          </a:xfrm>
          <a:prstGeom prst="rect">
            <a:avLst/>
          </a:prstGeom>
          <a:noFill/>
        </p:spPr>
        <p:txBody>
          <a:bodyPr wrap="square" rtlCol="0">
            <a:spAutoFit/>
          </a:bodyPr>
          <a:lstStyle/>
          <a:p>
            <a:r>
              <a:rPr lang="de-DE" sz="3600" dirty="0">
                <a:highlight>
                  <a:srgbClr val="FDF779"/>
                </a:highlight>
              </a:rPr>
              <a:t>1820</a:t>
            </a:r>
            <a:r>
              <a:rPr lang="de-DE" sz="2400" dirty="0">
                <a:highlight>
                  <a:srgbClr val="FDF779"/>
                </a:highlight>
              </a:rPr>
              <a:t> haben als Beruf in der GND Schriftsteller, Lyriker, Erzähler, und/oder Dramatiker</a:t>
            </a:r>
          </a:p>
          <a:p>
            <a:endParaRPr lang="de-DE" sz="2400" dirty="0"/>
          </a:p>
          <a:p>
            <a:r>
              <a:rPr lang="de-DE" sz="2400" dirty="0"/>
              <a:t>Davon</a:t>
            </a:r>
          </a:p>
          <a:p>
            <a:r>
              <a:rPr lang="de-DE" sz="2400" dirty="0"/>
              <a:t>439 Weiblich (~24%), </a:t>
            </a:r>
          </a:p>
          <a:p>
            <a:r>
              <a:rPr lang="de-DE" sz="2400" dirty="0"/>
              <a:t>1345 Männlich (~74%)</a:t>
            </a:r>
          </a:p>
          <a:p>
            <a:endParaRPr lang="de-DE" sz="2400" dirty="0"/>
          </a:p>
        </p:txBody>
      </p:sp>
      <p:sp>
        <p:nvSpPr>
          <p:cNvPr id="6" name="Textfeld 5">
            <a:extLst>
              <a:ext uri="{FF2B5EF4-FFF2-40B4-BE49-F238E27FC236}">
                <a16:creationId xmlns:a16="http://schemas.microsoft.com/office/drawing/2014/main" id="{778FC3E5-D772-317D-243A-FCE0078BD441}"/>
              </a:ext>
            </a:extLst>
          </p:cNvPr>
          <p:cNvSpPr txBox="1"/>
          <p:nvPr/>
        </p:nvSpPr>
        <p:spPr>
          <a:xfrm>
            <a:off x="45720" y="4960620"/>
            <a:ext cx="184731" cy="369332"/>
          </a:xfrm>
          <a:prstGeom prst="rect">
            <a:avLst/>
          </a:prstGeom>
          <a:noFill/>
        </p:spPr>
        <p:txBody>
          <a:bodyPr wrap="none" rtlCol="0">
            <a:spAutoFit/>
          </a:bodyPr>
          <a:lstStyle/>
          <a:p>
            <a:endParaRPr lang="de-DE"/>
          </a:p>
        </p:txBody>
      </p:sp>
    </p:spTree>
    <p:extLst>
      <p:ext uri="{BB962C8B-B14F-4D97-AF65-F5344CB8AC3E}">
        <p14:creationId xmlns:p14="http://schemas.microsoft.com/office/powerpoint/2010/main" val="26440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52C82-9420-19A4-1557-1779F9A1A54C}"/>
            </a:ext>
          </a:extLst>
        </p:cNvPr>
        <p:cNvGrpSpPr/>
        <p:nvPr/>
      </p:nvGrpSpPr>
      <p:grpSpPr>
        <a:xfrm>
          <a:off x="0" y="0"/>
          <a:ext cx="0" cy="0"/>
          <a:chOff x="0" y="0"/>
          <a:chExt cx="0" cy="0"/>
        </a:xfrm>
      </p:grpSpPr>
      <p:pic>
        <p:nvPicPr>
          <p:cNvPr id="6" name="Grafik 5">
            <a:extLst>
              <a:ext uri="{FF2B5EF4-FFF2-40B4-BE49-F238E27FC236}">
                <a16:creationId xmlns:a16="http://schemas.microsoft.com/office/drawing/2014/main" id="{EA3F685E-534B-DAB9-0D6E-953D008FF9B1}"/>
              </a:ext>
            </a:extLst>
          </p:cNvPr>
          <p:cNvPicPr>
            <a:picLocks noChangeAspect="1"/>
          </p:cNvPicPr>
          <p:nvPr/>
        </p:nvPicPr>
        <p:blipFill>
          <a:blip r:embed="rId2"/>
          <a:stretch>
            <a:fillRect/>
          </a:stretch>
        </p:blipFill>
        <p:spPr>
          <a:xfrm>
            <a:off x="-24404" y="3242832"/>
            <a:ext cx="12075763" cy="3622729"/>
          </a:xfrm>
          <a:prstGeom prst="rect">
            <a:avLst/>
          </a:prstGeom>
        </p:spPr>
      </p:pic>
      <p:sp>
        <p:nvSpPr>
          <p:cNvPr id="25" name="Textfeld 24">
            <a:extLst>
              <a:ext uri="{FF2B5EF4-FFF2-40B4-BE49-F238E27FC236}">
                <a16:creationId xmlns:a16="http://schemas.microsoft.com/office/drawing/2014/main" id="{C0F76507-E943-7566-8F10-7AAF01D49D8E}"/>
              </a:ext>
            </a:extLst>
          </p:cNvPr>
          <p:cNvSpPr txBox="1"/>
          <p:nvPr/>
        </p:nvSpPr>
        <p:spPr>
          <a:xfrm>
            <a:off x="632506" y="3962725"/>
            <a:ext cx="1360449" cy="646331"/>
          </a:xfrm>
          <a:prstGeom prst="rect">
            <a:avLst/>
          </a:prstGeom>
          <a:solidFill>
            <a:schemeClr val="bg1"/>
          </a:solidFill>
        </p:spPr>
        <p:txBody>
          <a:bodyPr wrap="square" rtlCol="0">
            <a:spAutoFit/>
          </a:bodyPr>
          <a:lstStyle/>
          <a:p>
            <a:r>
              <a:rPr lang="de-DE" dirty="0"/>
              <a:t>Alle 1820 </a:t>
            </a:r>
            <a:r>
              <a:rPr lang="de-DE" dirty="0" err="1"/>
              <a:t>Autor:innen</a:t>
            </a:r>
            <a:endParaRPr lang="de-DE" dirty="0"/>
          </a:p>
        </p:txBody>
      </p:sp>
      <p:pic>
        <p:nvPicPr>
          <p:cNvPr id="8" name="Grafik 7" descr="Ein Bild, das Reihe, Screenshot, Entwurf enthält.&#10;&#10;Automatisch generierte Beschreibung">
            <a:extLst>
              <a:ext uri="{FF2B5EF4-FFF2-40B4-BE49-F238E27FC236}">
                <a16:creationId xmlns:a16="http://schemas.microsoft.com/office/drawing/2014/main" id="{4ABE4BAC-90A2-3348-F7EF-BF0D9DCFD7D3}"/>
              </a:ext>
            </a:extLst>
          </p:cNvPr>
          <p:cNvPicPr>
            <a:picLocks noChangeAspect="1"/>
          </p:cNvPicPr>
          <p:nvPr/>
        </p:nvPicPr>
        <p:blipFill>
          <a:blip r:embed="rId3"/>
          <a:stretch>
            <a:fillRect/>
          </a:stretch>
        </p:blipFill>
        <p:spPr>
          <a:xfrm>
            <a:off x="1432387" y="2438978"/>
            <a:ext cx="10114600" cy="3034380"/>
          </a:xfrm>
          <a:prstGeom prst="rect">
            <a:avLst/>
          </a:prstGeom>
        </p:spPr>
      </p:pic>
      <p:sp>
        <p:nvSpPr>
          <p:cNvPr id="2" name="Titel 1">
            <a:extLst>
              <a:ext uri="{FF2B5EF4-FFF2-40B4-BE49-F238E27FC236}">
                <a16:creationId xmlns:a16="http://schemas.microsoft.com/office/drawing/2014/main" id="{AE84BBC0-1A17-74A9-6F35-F6A4FEA015EE}"/>
              </a:ext>
            </a:extLst>
          </p:cNvPr>
          <p:cNvSpPr>
            <a:spLocks noGrp="1"/>
          </p:cNvSpPr>
          <p:nvPr>
            <p:ph type="title"/>
          </p:nvPr>
        </p:nvSpPr>
        <p:spPr>
          <a:xfrm>
            <a:off x="78060" y="243943"/>
            <a:ext cx="10515600" cy="844803"/>
          </a:xfrm>
        </p:spPr>
        <p:txBody>
          <a:bodyPr>
            <a:normAutofit/>
          </a:bodyPr>
          <a:lstStyle/>
          <a:p>
            <a:r>
              <a:rPr lang="de-DE" dirty="0"/>
              <a:t>Wie oft werden die </a:t>
            </a:r>
            <a:r>
              <a:rPr lang="de-DE" dirty="0" err="1"/>
              <a:t>Autor:innen</a:t>
            </a:r>
            <a:r>
              <a:rPr lang="de-DE" dirty="0"/>
              <a:t> erwähnt?</a:t>
            </a:r>
          </a:p>
        </p:txBody>
      </p:sp>
      <p:pic>
        <p:nvPicPr>
          <p:cNvPr id="4" name="Picture 2">
            <a:extLst>
              <a:ext uri="{FF2B5EF4-FFF2-40B4-BE49-F238E27FC236}">
                <a16:creationId xmlns:a16="http://schemas.microsoft.com/office/drawing/2014/main" id="{FA40643A-4C3C-10FB-1CF2-8C1A8763E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21">
            <a:extLst>
              <a:ext uri="{FF2B5EF4-FFF2-40B4-BE49-F238E27FC236}">
                <a16:creationId xmlns:a16="http://schemas.microsoft.com/office/drawing/2014/main" id="{B18F9A89-2239-7BC0-FAF8-59DCCCE880AC}"/>
              </a:ext>
            </a:extLst>
          </p:cNvPr>
          <p:cNvSpPr txBox="1"/>
          <p:nvPr/>
        </p:nvSpPr>
        <p:spPr>
          <a:xfrm>
            <a:off x="282954" y="1181544"/>
            <a:ext cx="11956731" cy="400110"/>
          </a:xfrm>
          <a:prstGeom prst="rect">
            <a:avLst/>
          </a:prstGeom>
          <a:noFill/>
        </p:spPr>
        <p:txBody>
          <a:bodyPr wrap="square" rtlCol="0">
            <a:spAutoFit/>
          </a:bodyPr>
          <a:lstStyle/>
          <a:p>
            <a:r>
              <a:rPr lang="de-DE" sz="2000" dirty="0"/>
              <a:t>Verteilung der </a:t>
            </a:r>
            <a:r>
              <a:rPr lang="de-DE" sz="2000" dirty="0" err="1"/>
              <a:t>Autor:innen</a:t>
            </a:r>
            <a:r>
              <a:rPr lang="de-DE" sz="2000" dirty="0"/>
              <a:t> nach der absoluten Menge ihrer Nennungen in allen Beschreibungen</a:t>
            </a:r>
          </a:p>
        </p:txBody>
      </p:sp>
      <p:pic>
        <p:nvPicPr>
          <p:cNvPr id="3074" name="Picture 2" descr="Was schon Goethe über aktuelle Gegenwartsthemen wusste">
            <a:extLst>
              <a:ext uri="{FF2B5EF4-FFF2-40B4-BE49-F238E27FC236}">
                <a16:creationId xmlns:a16="http://schemas.microsoft.com/office/drawing/2014/main" id="{9573378E-8FAC-9DD5-37DC-C52EDD290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26" r="65898" b="56853"/>
          <a:stretch/>
        </p:blipFill>
        <p:spPr bwMode="auto">
          <a:xfrm>
            <a:off x="2091959" y="1712792"/>
            <a:ext cx="986333" cy="8861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r Geisterseher – Wikipedia">
            <a:extLst>
              <a:ext uri="{FF2B5EF4-FFF2-40B4-BE49-F238E27FC236}">
                <a16:creationId xmlns:a16="http://schemas.microsoft.com/office/drawing/2014/main" id="{9BD785B7-67DC-B9C9-E4BF-7E468CD46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552" y="1887314"/>
            <a:ext cx="834051" cy="108168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Gerade Verbindung mit Pfeil 36">
            <a:extLst>
              <a:ext uri="{FF2B5EF4-FFF2-40B4-BE49-F238E27FC236}">
                <a16:creationId xmlns:a16="http://schemas.microsoft.com/office/drawing/2014/main" id="{A9CAACFA-C8BE-D69F-45A6-6BFF85753E3B}"/>
              </a:ext>
            </a:extLst>
          </p:cNvPr>
          <p:cNvCxnSpPr>
            <a:cxnSpLocks/>
          </p:cNvCxnSpPr>
          <p:nvPr/>
        </p:nvCxnSpPr>
        <p:spPr>
          <a:xfrm flipH="1">
            <a:off x="2018066" y="3057642"/>
            <a:ext cx="1109894" cy="8650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feld 25">
            <a:extLst>
              <a:ext uri="{FF2B5EF4-FFF2-40B4-BE49-F238E27FC236}">
                <a16:creationId xmlns:a16="http://schemas.microsoft.com/office/drawing/2014/main" id="{243FBAC9-9094-E817-2CE3-AF1499EFED89}"/>
              </a:ext>
            </a:extLst>
          </p:cNvPr>
          <p:cNvSpPr txBox="1"/>
          <p:nvPr/>
        </p:nvSpPr>
        <p:spPr>
          <a:xfrm>
            <a:off x="9035512" y="3058166"/>
            <a:ext cx="1906740" cy="830997"/>
          </a:xfrm>
          <a:prstGeom prst="rect">
            <a:avLst/>
          </a:prstGeom>
          <a:solidFill>
            <a:schemeClr val="bg1"/>
          </a:solidFill>
        </p:spPr>
        <p:txBody>
          <a:bodyPr wrap="square" rtlCol="0">
            <a:spAutoFit/>
          </a:bodyPr>
          <a:lstStyle/>
          <a:p>
            <a:r>
              <a:rPr lang="de-DE" sz="2400" dirty="0"/>
              <a:t>Top 100 </a:t>
            </a:r>
            <a:r>
              <a:rPr lang="de-DE" sz="2400" dirty="0" err="1"/>
              <a:t>Autor:innen</a:t>
            </a:r>
            <a:endParaRPr lang="de-DE" sz="2400" dirty="0"/>
          </a:p>
        </p:txBody>
      </p:sp>
      <p:cxnSp>
        <p:nvCxnSpPr>
          <p:cNvPr id="33" name="Gerade Verbindung mit Pfeil 32">
            <a:extLst>
              <a:ext uri="{FF2B5EF4-FFF2-40B4-BE49-F238E27FC236}">
                <a16:creationId xmlns:a16="http://schemas.microsoft.com/office/drawing/2014/main" id="{6B87E267-2173-A01C-C5D1-C21853123AFE}"/>
              </a:ext>
            </a:extLst>
          </p:cNvPr>
          <p:cNvCxnSpPr>
            <a:cxnSpLocks/>
          </p:cNvCxnSpPr>
          <p:nvPr/>
        </p:nvCxnSpPr>
        <p:spPr>
          <a:xfrm flipH="1">
            <a:off x="1922435" y="2598944"/>
            <a:ext cx="405644" cy="3203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Franz Kafka – Wikipedia">
            <a:extLst>
              <a:ext uri="{FF2B5EF4-FFF2-40B4-BE49-F238E27FC236}">
                <a16:creationId xmlns:a16="http://schemas.microsoft.com/office/drawing/2014/main" id="{ED0A7646-6A84-4C4A-D9F4-73C9E59F3E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4412" y="1965685"/>
            <a:ext cx="834052" cy="111206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mit Pfeil 10">
            <a:extLst>
              <a:ext uri="{FF2B5EF4-FFF2-40B4-BE49-F238E27FC236}">
                <a16:creationId xmlns:a16="http://schemas.microsoft.com/office/drawing/2014/main" id="{B7097CC2-8444-C9EC-2BD6-9E114CF1C93C}"/>
              </a:ext>
            </a:extLst>
          </p:cNvPr>
          <p:cNvCxnSpPr>
            <a:cxnSpLocks/>
          </p:cNvCxnSpPr>
          <p:nvPr/>
        </p:nvCxnSpPr>
        <p:spPr>
          <a:xfrm flipH="1">
            <a:off x="2131436" y="3057642"/>
            <a:ext cx="2030900" cy="9518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750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2"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C3A01-50B7-0E10-4A90-C4104F2EB4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8EE112-8946-FB12-5C2A-31C55B04E7B2}"/>
              </a:ext>
            </a:extLst>
          </p:cNvPr>
          <p:cNvSpPr>
            <a:spLocks noGrp="1"/>
          </p:cNvSpPr>
          <p:nvPr>
            <p:ph type="title"/>
          </p:nvPr>
        </p:nvSpPr>
        <p:spPr>
          <a:xfrm>
            <a:off x="75158" y="207828"/>
            <a:ext cx="10515600" cy="844803"/>
          </a:xfrm>
        </p:spPr>
        <p:txBody>
          <a:bodyPr/>
          <a:lstStyle/>
          <a:p>
            <a:r>
              <a:rPr lang="de-DE" dirty="0"/>
              <a:t>Kanon und Gender</a:t>
            </a:r>
          </a:p>
        </p:txBody>
      </p:sp>
      <p:pic>
        <p:nvPicPr>
          <p:cNvPr id="4" name="Picture 2">
            <a:extLst>
              <a:ext uri="{FF2B5EF4-FFF2-40B4-BE49-F238E27FC236}">
                <a16:creationId xmlns:a16="http://schemas.microsoft.com/office/drawing/2014/main" id="{1AFA7417-76D9-FC06-9DF0-96795037A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descr="Ein Bild, das Text, Screenshot, Design enthält.&#10;&#10;Automatisch generierte Beschreibung">
            <a:extLst>
              <a:ext uri="{FF2B5EF4-FFF2-40B4-BE49-F238E27FC236}">
                <a16:creationId xmlns:a16="http://schemas.microsoft.com/office/drawing/2014/main" id="{109BFEB2-E976-30A1-95FE-129D21B91F7C}"/>
              </a:ext>
            </a:extLst>
          </p:cNvPr>
          <p:cNvPicPr>
            <a:picLocks noChangeAspect="1"/>
          </p:cNvPicPr>
          <p:nvPr/>
        </p:nvPicPr>
        <p:blipFill>
          <a:blip r:embed="rId4"/>
          <a:stretch>
            <a:fillRect/>
          </a:stretch>
        </p:blipFill>
        <p:spPr>
          <a:xfrm>
            <a:off x="9834368" y="155858"/>
            <a:ext cx="2357631" cy="3536447"/>
          </a:xfrm>
          <a:prstGeom prst="rect">
            <a:avLst/>
          </a:prstGeom>
        </p:spPr>
      </p:pic>
      <p:sp>
        <p:nvSpPr>
          <p:cNvPr id="19" name="Rechteck 18">
            <a:extLst>
              <a:ext uri="{FF2B5EF4-FFF2-40B4-BE49-F238E27FC236}">
                <a16:creationId xmlns:a16="http://schemas.microsoft.com/office/drawing/2014/main" id="{3F7D2E26-C519-6609-DFB6-B5DDDA0E082E}"/>
              </a:ext>
            </a:extLst>
          </p:cNvPr>
          <p:cNvSpPr/>
          <p:nvPr/>
        </p:nvSpPr>
        <p:spPr>
          <a:xfrm>
            <a:off x="11186769" y="358346"/>
            <a:ext cx="403869" cy="3333959"/>
          </a:xfrm>
          <a:prstGeom prst="rect">
            <a:avLst/>
          </a:prstGeom>
          <a:solidFill>
            <a:schemeClr val="accent1">
              <a:alpha val="530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Textfeld 32">
            <a:extLst>
              <a:ext uri="{FF2B5EF4-FFF2-40B4-BE49-F238E27FC236}">
                <a16:creationId xmlns:a16="http://schemas.microsoft.com/office/drawing/2014/main" id="{C1AFD9FB-CC52-AC4C-12B2-DB0D86ED139A}"/>
              </a:ext>
            </a:extLst>
          </p:cNvPr>
          <p:cNvSpPr txBox="1"/>
          <p:nvPr/>
        </p:nvSpPr>
        <p:spPr>
          <a:xfrm>
            <a:off x="75158" y="2171394"/>
            <a:ext cx="9759210" cy="1200329"/>
          </a:xfrm>
          <a:prstGeom prst="rect">
            <a:avLst/>
          </a:prstGeom>
          <a:noFill/>
        </p:spPr>
        <p:txBody>
          <a:bodyPr wrap="none" rtlCol="0">
            <a:spAutoFit/>
          </a:bodyPr>
          <a:lstStyle/>
          <a:p>
            <a:r>
              <a:rPr lang="de-DE" sz="2400" dirty="0"/>
              <a:t>Durchschnittlicher Anteil an Nennungen in Inhaltsbeschreibungen (alle Unis): </a:t>
            </a:r>
          </a:p>
          <a:p>
            <a:r>
              <a:rPr lang="de-DE" sz="2400" dirty="0"/>
              <a:t>Weiblich: ~17,9%</a:t>
            </a:r>
          </a:p>
          <a:p>
            <a:r>
              <a:rPr lang="de-DE" sz="2400" dirty="0"/>
              <a:t>Männlich: ~81,7%</a:t>
            </a:r>
          </a:p>
        </p:txBody>
      </p:sp>
      <p:cxnSp>
        <p:nvCxnSpPr>
          <p:cNvPr id="6" name="Gerade Verbindung 5">
            <a:extLst>
              <a:ext uri="{FF2B5EF4-FFF2-40B4-BE49-F238E27FC236}">
                <a16:creationId xmlns:a16="http://schemas.microsoft.com/office/drawing/2014/main" id="{161F19B9-7435-C30A-83B3-49CFED216222}"/>
              </a:ext>
            </a:extLst>
          </p:cNvPr>
          <p:cNvCxnSpPr>
            <a:cxnSpLocks/>
          </p:cNvCxnSpPr>
          <p:nvPr/>
        </p:nvCxnSpPr>
        <p:spPr>
          <a:xfrm>
            <a:off x="456343" y="2021173"/>
            <a:ext cx="805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AD922113-DC6F-61DD-C079-5207CCE971DC}"/>
              </a:ext>
            </a:extLst>
          </p:cNvPr>
          <p:cNvCxnSpPr>
            <a:cxnSpLocks/>
          </p:cNvCxnSpPr>
          <p:nvPr/>
        </p:nvCxnSpPr>
        <p:spPr>
          <a:xfrm>
            <a:off x="265779" y="3574234"/>
            <a:ext cx="805395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543ED3AA-07D7-F0FA-FE5A-3FCE5A2926A6}"/>
              </a:ext>
            </a:extLst>
          </p:cNvPr>
          <p:cNvSpPr txBox="1"/>
          <p:nvPr/>
        </p:nvSpPr>
        <p:spPr>
          <a:xfrm>
            <a:off x="153218" y="3799479"/>
            <a:ext cx="8137933" cy="1200329"/>
          </a:xfrm>
          <a:prstGeom prst="rect">
            <a:avLst/>
          </a:prstGeom>
          <a:noFill/>
        </p:spPr>
        <p:txBody>
          <a:bodyPr wrap="none" rtlCol="0">
            <a:spAutoFit/>
          </a:bodyPr>
          <a:lstStyle/>
          <a:p>
            <a:r>
              <a:rPr lang="de-DE" sz="2400" dirty="0"/>
              <a:t>Durchschnittlicher Anteil an Nennungen in Kurstiteln (alle Unis):</a:t>
            </a:r>
          </a:p>
          <a:p>
            <a:r>
              <a:rPr lang="de-DE" sz="2400" dirty="0"/>
              <a:t>Weiblich: ~13,6%</a:t>
            </a:r>
          </a:p>
          <a:p>
            <a:r>
              <a:rPr lang="de-DE" sz="2400" dirty="0"/>
              <a:t>Männlich: ~86,4%</a:t>
            </a:r>
          </a:p>
        </p:txBody>
      </p:sp>
    </p:spTree>
    <p:extLst>
      <p:ext uri="{BB962C8B-B14F-4D97-AF65-F5344CB8AC3E}">
        <p14:creationId xmlns:p14="http://schemas.microsoft.com/office/powerpoint/2010/main" val="16689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C3A01-50B7-0E10-4A90-C4104F2EB4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8EE112-8946-FB12-5C2A-31C55B04E7B2}"/>
              </a:ext>
            </a:extLst>
          </p:cNvPr>
          <p:cNvSpPr>
            <a:spLocks noGrp="1"/>
          </p:cNvSpPr>
          <p:nvPr>
            <p:ph type="title"/>
          </p:nvPr>
        </p:nvSpPr>
        <p:spPr>
          <a:xfrm>
            <a:off x="78060" y="0"/>
            <a:ext cx="10515600" cy="844803"/>
          </a:xfrm>
        </p:spPr>
        <p:txBody>
          <a:bodyPr/>
          <a:lstStyle/>
          <a:p>
            <a:r>
              <a:rPr lang="de-DE" dirty="0"/>
              <a:t>Kanon und Gender</a:t>
            </a:r>
          </a:p>
        </p:txBody>
      </p:sp>
      <p:pic>
        <p:nvPicPr>
          <p:cNvPr id="4" name="Picture 2">
            <a:extLst>
              <a:ext uri="{FF2B5EF4-FFF2-40B4-BE49-F238E27FC236}">
                <a16:creationId xmlns:a16="http://schemas.microsoft.com/office/drawing/2014/main" id="{1AFA7417-76D9-FC06-9DF0-96795037A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EE1002-9206-540C-6205-A379C8562B55}"/>
              </a:ext>
            </a:extLst>
          </p:cNvPr>
          <p:cNvSpPr txBox="1"/>
          <p:nvPr/>
        </p:nvSpPr>
        <p:spPr>
          <a:xfrm>
            <a:off x="148360" y="1222701"/>
            <a:ext cx="12043638" cy="492443"/>
          </a:xfrm>
          <a:prstGeom prst="rect">
            <a:avLst/>
          </a:prstGeom>
          <a:noFill/>
        </p:spPr>
        <p:txBody>
          <a:bodyPr wrap="square" rtlCol="0">
            <a:spAutoFit/>
          </a:bodyPr>
          <a:lstStyle/>
          <a:p>
            <a:r>
              <a:rPr lang="de-DE" sz="2600" dirty="0"/>
              <a:t>Im Zeitraum Wise 18/19 bis Wise 23/24: Anteil an Nennungen in </a:t>
            </a:r>
            <a:r>
              <a:rPr lang="de-DE" sz="2600" dirty="0" err="1"/>
              <a:t>Inhaltsbeschr</a:t>
            </a:r>
            <a:r>
              <a:rPr lang="de-DE" sz="2600" dirty="0"/>
              <a:t>. pro Uni</a:t>
            </a:r>
          </a:p>
        </p:txBody>
      </p:sp>
      <p:graphicFrame>
        <p:nvGraphicFramePr>
          <p:cNvPr id="15" name="Tabelle 14">
            <a:extLst>
              <a:ext uri="{FF2B5EF4-FFF2-40B4-BE49-F238E27FC236}">
                <a16:creationId xmlns:a16="http://schemas.microsoft.com/office/drawing/2014/main" id="{9FCFCFE9-1D7B-859A-B546-1E33ECFB0DA7}"/>
              </a:ext>
            </a:extLst>
          </p:cNvPr>
          <p:cNvGraphicFramePr>
            <a:graphicFrameLocks noGrp="1"/>
          </p:cNvGraphicFramePr>
          <p:nvPr>
            <p:extLst>
              <p:ext uri="{D42A27DB-BD31-4B8C-83A1-F6EECF244321}">
                <p14:modId xmlns:p14="http://schemas.microsoft.com/office/powerpoint/2010/main" val="2338438755"/>
              </p:ext>
            </p:extLst>
          </p:nvPr>
        </p:nvGraphicFramePr>
        <p:xfrm>
          <a:off x="68580" y="1806446"/>
          <a:ext cx="12123416" cy="1881939"/>
        </p:xfrm>
        <a:graphic>
          <a:graphicData uri="http://schemas.openxmlformats.org/drawingml/2006/table">
            <a:tbl>
              <a:tblPr/>
              <a:tblGrid>
                <a:gridCol w="4109975">
                  <a:extLst>
                    <a:ext uri="{9D8B030D-6E8A-4147-A177-3AD203B41FA5}">
                      <a16:colId xmlns:a16="http://schemas.microsoft.com/office/drawing/2014/main" val="430380790"/>
                    </a:ext>
                  </a:extLst>
                </a:gridCol>
                <a:gridCol w="705408">
                  <a:extLst>
                    <a:ext uri="{9D8B030D-6E8A-4147-A177-3AD203B41FA5}">
                      <a16:colId xmlns:a16="http://schemas.microsoft.com/office/drawing/2014/main" val="203767969"/>
                    </a:ext>
                  </a:extLst>
                </a:gridCol>
                <a:gridCol w="705408">
                  <a:extLst>
                    <a:ext uri="{9D8B030D-6E8A-4147-A177-3AD203B41FA5}">
                      <a16:colId xmlns:a16="http://schemas.microsoft.com/office/drawing/2014/main" val="2767138572"/>
                    </a:ext>
                  </a:extLst>
                </a:gridCol>
                <a:gridCol w="705408">
                  <a:extLst>
                    <a:ext uri="{9D8B030D-6E8A-4147-A177-3AD203B41FA5}">
                      <a16:colId xmlns:a16="http://schemas.microsoft.com/office/drawing/2014/main" val="3179245907"/>
                    </a:ext>
                  </a:extLst>
                </a:gridCol>
                <a:gridCol w="1241520">
                  <a:extLst>
                    <a:ext uri="{9D8B030D-6E8A-4147-A177-3AD203B41FA5}">
                      <a16:colId xmlns:a16="http://schemas.microsoft.com/office/drawing/2014/main" val="3306558623"/>
                    </a:ext>
                  </a:extLst>
                </a:gridCol>
                <a:gridCol w="733623">
                  <a:extLst>
                    <a:ext uri="{9D8B030D-6E8A-4147-A177-3AD203B41FA5}">
                      <a16:colId xmlns:a16="http://schemas.microsoft.com/office/drawing/2014/main" val="42482486"/>
                    </a:ext>
                  </a:extLst>
                </a:gridCol>
                <a:gridCol w="846490">
                  <a:extLst>
                    <a:ext uri="{9D8B030D-6E8A-4147-A177-3AD203B41FA5}">
                      <a16:colId xmlns:a16="http://schemas.microsoft.com/office/drawing/2014/main" val="1326328269"/>
                    </a:ext>
                  </a:extLst>
                </a:gridCol>
                <a:gridCol w="1128656">
                  <a:extLst>
                    <a:ext uri="{9D8B030D-6E8A-4147-A177-3AD203B41FA5}">
                      <a16:colId xmlns:a16="http://schemas.microsoft.com/office/drawing/2014/main" val="1193695707"/>
                    </a:ext>
                  </a:extLst>
                </a:gridCol>
                <a:gridCol w="790057">
                  <a:extLst>
                    <a:ext uri="{9D8B030D-6E8A-4147-A177-3AD203B41FA5}">
                      <a16:colId xmlns:a16="http://schemas.microsoft.com/office/drawing/2014/main" val="2674336762"/>
                    </a:ext>
                  </a:extLst>
                </a:gridCol>
                <a:gridCol w="1156871">
                  <a:extLst>
                    <a:ext uri="{9D8B030D-6E8A-4147-A177-3AD203B41FA5}">
                      <a16:colId xmlns:a16="http://schemas.microsoft.com/office/drawing/2014/main" val="2957661915"/>
                    </a:ext>
                  </a:extLst>
                </a:gridCol>
              </a:tblGrid>
              <a:tr h="531205">
                <a:tc>
                  <a:txBody>
                    <a:bodyPr/>
                    <a:lstStyle/>
                    <a:p>
                      <a:br>
                        <a:rPr lang="de-DE" sz="1600" dirty="0">
                          <a:effectLst/>
                          <a:latin typeface="Helvetica" pitchFamily="2" charset="0"/>
                        </a:rPr>
                      </a:br>
                      <a:endParaRPr lang="de-DE" sz="1600" dirty="0">
                        <a:effectLst/>
                        <a:latin typeface="Helvetica" pitchFamily="2" charset="0"/>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wien</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graz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basel</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chemnitz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erfurt</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halle</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marburg</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a:solidFill>
                            <a:srgbClr val="000000"/>
                          </a:solidFill>
                          <a:effectLst/>
                          <a:latin typeface="Helvetica Neue" panose="02000503000000020004" pitchFamily="2" charset="0"/>
                        </a:rPr>
                        <a:t>mainz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600" b="1" dirty="0" err="1">
                          <a:solidFill>
                            <a:srgbClr val="000000"/>
                          </a:solidFill>
                          <a:effectLst/>
                          <a:latin typeface="Helvetica Neue" panose="02000503000000020004" pitchFamily="2" charset="0"/>
                        </a:rPr>
                        <a:t>stuttgart</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55010853"/>
                  </a:ext>
                </a:extLst>
              </a:tr>
              <a:tr h="531205">
                <a:tc>
                  <a:txBody>
                    <a:bodyPr/>
                    <a:lstStyle/>
                    <a:p>
                      <a:r>
                        <a:rPr lang="de-DE" sz="1600" b="1" dirty="0" err="1">
                          <a:solidFill>
                            <a:srgbClr val="000000"/>
                          </a:solidFill>
                          <a:effectLst/>
                          <a:latin typeface="Helvetica Neue" panose="02000503000000020004" pitchFamily="2" charset="0"/>
                        </a:rPr>
                        <a:t>Total_Mentions</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dirty="0">
                          <a:effectLst/>
                        </a:rPr>
                        <a:t>656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324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740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167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172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1699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945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348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930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9814891"/>
                  </a:ext>
                </a:extLst>
              </a:tr>
              <a:tr h="329906">
                <a:tc>
                  <a:txBody>
                    <a:bodyPr/>
                    <a:lstStyle/>
                    <a:p>
                      <a:r>
                        <a:rPr lang="de-DE" sz="1600" b="1" dirty="0">
                          <a:solidFill>
                            <a:srgbClr val="000000"/>
                          </a:solidFill>
                          <a:effectLst/>
                          <a:latin typeface="Helvetica Neue" panose="02000503000000020004" pitchFamily="2" charset="0"/>
                        </a:rPr>
                        <a:t>Anteil Weiblich an allen Erwähnungen</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a:effectLst/>
                        </a:rPr>
                        <a:t>0.267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0.276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0.141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0.129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0.087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0.162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0.237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0.122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0.194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1351395"/>
                  </a:ext>
                </a:extLst>
              </a:tr>
              <a:tr h="430556">
                <a:tc>
                  <a:txBody>
                    <a:bodyPr/>
                    <a:lstStyle/>
                    <a:p>
                      <a:r>
                        <a:rPr lang="de-DE" sz="1600" b="1" dirty="0">
                          <a:solidFill>
                            <a:srgbClr val="000000"/>
                          </a:solidFill>
                          <a:effectLst/>
                          <a:latin typeface="Helvetica Neue" panose="02000503000000020004" pitchFamily="2" charset="0"/>
                        </a:rPr>
                        <a:t>Anteil Männlich an allen Erwähnungen</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dirty="0">
                          <a:effectLst/>
                        </a:rPr>
                        <a:t>0.722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0.717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0.846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0.850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0.890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0.834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a:effectLst/>
                        </a:rPr>
                        <a:t>0.757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dirty="0">
                          <a:effectLst/>
                        </a:rPr>
                        <a:t>0.858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b="0" i="0" u="none" strike="noStrike" kern="1200" dirty="0">
                          <a:solidFill>
                            <a:schemeClr val="tx1"/>
                          </a:solidFill>
                          <a:effectLst/>
                          <a:latin typeface="+mn-lt"/>
                          <a:ea typeface="+mn-ea"/>
                          <a:cs typeface="+mn-cs"/>
                        </a:rPr>
                        <a:t>0.796</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7878589"/>
                  </a:ext>
                </a:extLst>
              </a:tr>
            </a:tbl>
          </a:graphicData>
        </a:graphic>
      </p:graphicFrame>
      <p:sp>
        <p:nvSpPr>
          <p:cNvPr id="5" name="Textfeld 4">
            <a:extLst>
              <a:ext uri="{FF2B5EF4-FFF2-40B4-BE49-F238E27FC236}">
                <a16:creationId xmlns:a16="http://schemas.microsoft.com/office/drawing/2014/main" id="{952B5EFE-505A-032D-9C1B-5D5C6A5AE4CA}"/>
              </a:ext>
            </a:extLst>
          </p:cNvPr>
          <p:cNvSpPr txBox="1"/>
          <p:nvPr/>
        </p:nvSpPr>
        <p:spPr>
          <a:xfrm>
            <a:off x="74179" y="3999450"/>
            <a:ext cx="12043638" cy="492443"/>
          </a:xfrm>
          <a:prstGeom prst="rect">
            <a:avLst/>
          </a:prstGeom>
          <a:noFill/>
        </p:spPr>
        <p:txBody>
          <a:bodyPr wrap="square" rtlCol="0">
            <a:spAutoFit/>
          </a:bodyPr>
          <a:lstStyle/>
          <a:p>
            <a:r>
              <a:rPr lang="de-DE" sz="2600" dirty="0"/>
              <a:t>Im Zeitraum Wise 18/19 bis Wise 23/24: Anteil an Nennungen in Titeln pro Uni</a:t>
            </a:r>
          </a:p>
        </p:txBody>
      </p:sp>
      <p:graphicFrame>
        <p:nvGraphicFramePr>
          <p:cNvPr id="8" name="Tabelle 7">
            <a:extLst>
              <a:ext uri="{FF2B5EF4-FFF2-40B4-BE49-F238E27FC236}">
                <a16:creationId xmlns:a16="http://schemas.microsoft.com/office/drawing/2014/main" id="{9312461D-B4DD-B4E8-D539-33B4DB19AD38}"/>
              </a:ext>
            </a:extLst>
          </p:cNvPr>
          <p:cNvGraphicFramePr>
            <a:graphicFrameLocks noGrp="1"/>
          </p:cNvGraphicFramePr>
          <p:nvPr>
            <p:extLst>
              <p:ext uri="{D42A27DB-BD31-4B8C-83A1-F6EECF244321}">
                <p14:modId xmlns:p14="http://schemas.microsoft.com/office/powerpoint/2010/main" val="3816202520"/>
              </p:ext>
            </p:extLst>
          </p:nvPr>
        </p:nvGraphicFramePr>
        <p:xfrm>
          <a:off x="0" y="4535925"/>
          <a:ext cx="12203849" cy="1768736"/>
        </p:xfrm>
        <a:graphic>
          <a:graphicData uri="http://schemas.openxmlformats.org/drawingml/2006/table">
            <a:tbl>
              <a:tblPr/>
              <a:tblGrid>
                <a:gridCol w="4171950">
                  <a:extLst>
                    <a:ext uri="{9D8B030D-6E8A-4147-A177-3AD203B41FA5}">
                      <a16:colId xmlns:a16="http://schemas.microsoft.com/office/drawing/2014/main" val="3561773489"/>
                    </a:ext>
                  </a:extLst>
                </a:gridCol>
                <a:gridCol w="777240">
                  <a:extLst>
                    <a:ext uri="{9D8B030D-6E8A-4147-A177-3AD203B41FA5}">
                      <a16:colId xmlns:a16="http://schemas.microsoft.com/office/drawing/2014/main" val="3335287059"/>
                    </a:ext>
                  </a:extLst>
                </a:gridCol>
                <a:gridCol w="674370">
                  <a:extLst>
                    <a:ext uri="{9D8B030D-6E8A-4147-A177-3AD203B41FA5}">
                      <a16:colId xmlns:a16="http://schemas.microsoft.com/office/drawing/2014/main" val="1207532461"/>
                    </a:ext>
                  </a:extLst>
                </a:gridCol>
                <a:gridCol w="902970">
                  <a:extLst>
                    <a:ext uri="{9D8B030D-6E8A-4147-A177-3AD203B41FA5}">
                      <a16:colId xmlns:a16="http://schemas.microsoft.com/office/drawing/2014/main" val="583114852"/>
                    </a:ext>
                  </a:extLst>
                </a:gridCol>
                <a:gridCol w="1376402">
                  <a:extLst>
                    <a:ext uri="{9D8B030D-6E8A-4147-A177-3AD203B41FA5}">
                      <a16:colId xmlns:a16="http://schemas.microsoft.com/office/drawing/2014/main" val="976232602"/>
                    </a:ext>
                  </a:extLst>
                </a:gridCol>
                <a:gridCol w="698900">
                  <a:extLst>
                    <a:ext uri="{9D8B030D-6E8A-4147-A177-3AD203B41FA5}">
                      <a16:colId xmlns:a16="http://schemas.microsoft.com/office/drawing/2014/main" val="1318192051"/>
                    </a:ext>
                  </a:extLst>
                </a:gridCol>
                <a:gridCol w="672017">
                  <a:extLst>
                    <a:ext uri="{9D8B030D-6E8A-4147-A177-3AD203B41FA5}">
                      <a16:colId xmlns:a16="http://schemas.microsoft.com/office/drawing/2014/main" val="2783924240"/>
                    </a:ext>
                  </a:extLst>
                </a:gridCol>
                <a:gridCol w="1075230">
                  <a:extLst>
                    <a:ext uri="{9D8B030D-6E8A-4147-A177-3AD203B41FA5}">
                      <a16:colId xmlns:a16="http://schemas.microsoft.com/office/drawing/2014/main" val="3821579394"/>
                    </a:ext>
                  </a:extLst>
                </a:gridCol>
                <a:gridCol w="752660">
                  <a:extLst>
                    <a:ext uri="{9D8B030D-6E8A-4147-A177-3AD203B41FA5}">
                      <a16:colId xmlns:a16="http://schemas.microsoft.com/office/drawing/2014/main" val="1558452757"/>
                    </a:ext>
                  </a:extLst>
                </a:gridCol>
                <a:gridCol w="1102110">
                  <a:extLst>
                    <a:ext uri="{9D8B030D-6E8A-4147-A177-3AD203B41FA5}">
                      <a16:colId xmlns:a16="http://schemas.microsoft.com/office/drawing/2014/main" val="3591122193"/>
                    </a:ext>
                  </a:extLst>
                </a:gridCol>
              </a:tblGrid>
              <a:tr h="395287">
                <a:tc>
                  <a:txBody>
                    <a:bodyPr/>
                    <a:lstStyle/>
                    <a:p>
                      <a:br>
                        <a:rPr lang="de-DE" sz="1400">
                          <a:effectLst/>
                          <a:latin typeface="Helvetica" pitchFamily="2" charset="0"/>
                        </a:rPr>
                      </a:br>
                      <a:endParaRPr lang="de-DE" sz="1400">
                        <a:effectLst/>
                        <a:latin typeface="Helvetica" pitchFamily="2" charset="0"/>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wien</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graz</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basel</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chemnitz</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erfurt</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halle</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marburg</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a:solidFill>
                            <a:srgbClr val="000000"/>
                          </a:solidFill>
                          <a:effectLst/>
                          <a:latin typeface="Helvetica Neue" panose="02000503000000020004" pitchFamily="2" charset="0"/>
                        </a:rPr>
                        <a:t>mainz</a:t>
                      </a:r>
                      <a:endParaRPr lang="de-DE" sz="14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de-DE" sz="1400" b="1" dirty="0" err="1">
                          <a:solidFill>
                            <a:srgbClr val="000000"/>
                          </a:solidFill>
                          <a:effectLst/>
                          <a:latin typeface="Helvetica Neue" panose="02000503000000020004" pitchFamily="2" charset="0"/>
                        </a:rPr>
                        <a:t>stuttgart</a:t>
                      </a:r>
                      <a:endParaRPr lang="de-DE" sz="14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9215629"/>
                  </a:ext>
                </a:extLst>
              </a:tr>
              <a:tr h="362554">
                <a:tc>
                  <a:txBody>
                    <a:bodyPr/>
                    <a:lstStyle/>
                    <a:p>
                      <a:r>
                        <a:rPr lang="de-DE" sz="1400" b="1" dirty="0" err="1">
                          <a:solidFill>
                            <a:srgbClr val="000000"/>
                          </a:solidFill>
                          <a:effectLst/>
                          <a:latin typeface="Helvetica Neue" panose="02000503000000020004" pitchFamily="2" charset="0"/>
                        </a:rPr>
                        <a:t>Total_Mentions</a:t>
                      </a:r>
                      <a:endParaRPr lang="de-DE" sz="14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sz="1600" dirty="0">
                          <a:effectLst/>
                        </a:rPr>
                        <a:t>29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60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17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14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152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35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76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0048224"/>
                  </a:ext>
                </a:extLst>
              </a:tr>
              <a:tr h="456362">
                <a:tc>
                  <a:txBody>
                    <a:bodyPr/>
                    <a:lstStyle/>
                    <a:p>
                      <a:r>
                        <a:rPr lang="de-DE" sz="1400" b="1" dirty="0">
                          <a:solidFill>
                            <a:srgbClr val="000000"/>
                          </a:solidFill>
                          <a:effectLst/>
                          <a:latin typeface="Helvetica Neue" panose="02000503000000020004" pitchFamily="2" charset="0"/>
                        </a:rPr>
                        <a:t>Anteil Weiblich an allen Erwähnungen</a:t>
                      </a:r>
                      <a:endParaRPr lang="de-DE" sz="14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sz="1600">
                          <a:effectLst/>
                        </a:rPr>
                        <a:t>0.458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0.19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0.088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0.107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0.124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0.144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2146452"/>
                  </a:ext>
                </a:extLst>
              </a:tr>
              <a:tr h="456362">
                <a:tc>
                  <a:txBody>
                    <a:bodyPr/>
                    <a:lstStyle/>
                    <a:p>
                      <a:r>
                        <a:rPr lang="de-DE" sz="1400" b="1" dirty="0">
                          <a:solidFill>
                            <a:srgbClr val="000000"/>
                          </a:solidFill>
                          <a:effectLst/>
                          <a:latin typeface="Helvetica Neue" panose="02000503000000020004" pitchFamily="2" charset="0"/>
                        </a:rPr>
                        <a:t>Anteil Männlich an allen Erwähnungen</a:t>
                      </a:r>
                      <a:endParaRPr lang="de-DE" sz="14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de-DE" sz="1600" dirty="0">
                          <a:effectLst/>
                        </a:rPr>
                        <a:t>0.542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0.81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0.912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1.0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a:effectLst/>
                        </a:rPr>
                        <a:t>0.889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1.0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r" fontAlgn="ctr"/>
                      <a:r>
                        <a:rPr lang="de-DE" sz="1600" dirty="0">
                          <a:effectLst/>
                        </a:rPr>
                        <a:t>0.848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b="0" i="0" u="none" strike="noStrike" kern="1200" dirty="0">
                          <a:solidFill>
                            <a:schemeClr val="tx1"/>
                          </a:solidFill>
                          <a:effectLst/>
                          <a:latin typeface="+mn-lt"/>
                          <a:ea typeface="+mn-ea"/>
                          <a:cs typeface="+mn-cs"/>
                        </a:rPr>
                        <a:t>0.856</a:t>
                      </a:r>
                      <a:endParaRPr lang="de-DE" sz="14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7414834"/>
                  </a:ext>
                </a:extLst>
              </a:tr>
            </a:tbl>
          </a:graphicData>
        </a:graphic>
      </p:graphicFrame>
    </p:spTree>
    <p:extLst>
      <p:ext uri="{BB962C8B-B14F-4D97-AF65-F5344CB8AC3E}">
        <p14:creationId xmlns:p14="http://schemas.microsoft.com/office/powerpoint/2010/main" val="33149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C3A01-50B7-0E10-4A90-C4104F2EB4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8EE112-8946-FB12-5C2A-31C55B04E7B2}"/>
              </a:ext>
            </a:extLst>
          </p:cNvPr>
          <p:cNvSpPr>
            <a:spLocks noGrp="1"/>
          </p:cNvSpPr>
          <p:nvPr>
            <p:ph type="title"/>
          </p:nvPr>
        </p:nvSpPr>
        <p:spPr>
          <a:xfrm>
            <a:off x="78060" y="0"/>
            <a:ext cx="10515600" cy="844803"/>
          </a:xfrm>
        </p:spPr>
        <p:txBody>
          <a:bodyPr/>
          <a:lstStyle/>
          <a:p>
            <a:r>
              <a:rPr lang="de-DE" dirty="0"/>
              <a:t>Kanon und Gender</a:t>
            </a:r>
          </a:p>
        </p:txBody>
      </p:sp>
      <p:pic>
        <p:nvPicPr>
          <p:cNvPr id="4" name="Picture 2">
            <a:extLst>
              <a:ext uri="{FF2B5EF4-FFF2-40B4-BE49-F238E27FC236}">
                <a16:creationId xmlns:a16="http://schemas.microsoft.com/office/drawing/2014/main" id="{1AFA7417-76D9-FC06-9DF0-96795037A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descr="Ein Bild, das Text, Screenshot, Design enthält.&#10;&#10;Automatisch generierte Beschreibung">
            <a:extLst>
              <a:ext uri="{FF2B5EF4-FFF2-40B4-BE49-F238E27FC236}">
                <a16:creationId xmlns:a16="http://schemas.microsoft.com/office/drawing/2014/main" id="{109BFEB2-E976-30A1-95FE-129D21B91F7C}"/>
              </a:ext>
            </a:extLst>
          </p:cNvPr>
          <p:cNvPicPr>
            <a:picLocks noChangeAspect="1"/>
          </p:cNvPicPr>
          <p:nvPr/>
        </p:nvPicPr>
        <p:blipFill>
          <a:blip r:embed="rId4"/>
          <a:stretch>
            <a:fillRect/>
          </a:stretch>
        </p:blipFill>
        <p:spPr>
          <a:xfrm>
            <a:off x="9834368" y="155858"/>
            <a:ext cx="2357631" cy="3536447"/>
          </a:xfrm>
          <a:prstGeom prst="rect">
            <a:avLst/>
          </a:prstGeom>
        </p:spPr>
      </p:pic>
      <p:sp>
        <p:nvSpPr>
          <p:cNvPr id="19" name="Rechteck 18">
            <a:extLst>
              <a:ext uri="{FF2B5EF4-FFF2-40B4-BE49-F238E27FC236}">
                <a16:creationId xmlns:a16="http://schemas.microsoft.com/office/drawing/2014/main" id="{3F7D2E26-C519-6609-DFB6-B5DDDA0E082E}"/>
              </a:ext>
            </a:extLst>
          </p:cNvPr>
          <p:cNvSpPr/>
          <p:nvPr/>
        </p:nvSpPr>
        <p:spPr>
          <a:xfrm>
            <a:off x="11186769" y="358346"/>
            <a:ext cx="403869" cy="3333959"/>
          </a:xfrm>
          <a:prstGeom prst="rect">
            <a:avLst/>
          </a:prstGeom>
          <a:solidFill>
            <a:schemeClr val="accent1">
              <a:alpha val="530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Textfeld 32">
            <a:extLst>
              <a:ext uri="{FF2B5EF4-FFF2-40B4-BE49-F238E27FC236}">
                <a16:creationId xmlns:a16="http://schemas.microsoft.com/office/drawing/2014/main" id="{C1AFD9FB-CC52-AC4C-12B2-DB0D86ED139A}"/>
              </a:ext>
            </a:extLst>
          </p:cNvPr>
          <p:cNvSpPr txBox="1"/>
          <p:nvPr/>
        </p:nvSpPr>
        <p:spPr>
          <a:xfrm>
            <a:off x="76609" y="1977084"/>
            <a:ext cx="9759210" cy="1200329"/>
          </a:xfrm>
          <a:prstGeom prst="rect">
            <a:avLst/>
          </a:prstGeom>
          <a:noFill/>
        </p:spPr>
        <p:txBody>
          <a:bodyPr wrap="none" rtlCol="0">
            <a:spAutoFit/>
          </a:bodyPr>
          <a:lstStyle/>
          <a:p>
            <a:r>
              <a:rPr lang="de-DE" sz="2400" dirty="0"/>
              <a:t>Durchschnittlicher Anteil an Nennungen in Inhaltsbeschreibungen (alle Unis): </a:t>
            </a:r>
          </a:p>
          <a:p>
            <a:r>
              <a:rPr lang="de-DE" sz="2400" dirty="0"/>
              <a:t>Weiblich: ~17,9%</a:t>
            </a:r>
          </a:p>
          <a:p>
            <a:r>
              <a:rPr lang="de-DE" sz="2400" dirty="0"/>
              <a:t>Männlich: ~80,8%</a:t>
            </a:r>
          </a:p>
        </p:txBody>
      </p:sp>
      <p:cxnSp>
        <p:nvCxnSpPr>
          <p:cNvPr id="6" name="Gerade Verbindung 5">
            <a:extLst>
              <a:ext uri="{FF2B5EF4-FFF2-40B4-BE49-F238E27FC236}">
                <a16:creationId xmlns:a16="http://schemas.microsoft.com/office/drawing/2014/main" id="{161F19B9-7435-C30A-83B3-49CFED216222}"/>
              </a:ext>
            </a:extLst>
          </p:cNvPr>
          <p:cNvCxnSpPr>
            <a:cxnSpLocks/>
          </p:cNvCxnSpPr>
          <p:nvPr/>
        </p:nvCxnSpPr>
        <p:spPr>
          <a:xfrm>
            <a:off x="457794" y="1826863"/>
            <a:ext cx="805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AD922113-DC6F-61DD-C079-5207CCE971DC}"/>
              </a:ext>
            </a:extLst>
          </p:cNvPr>
          <p:cNvCxnSpPr>
            <a:cxnSpLocks/>
          </p:cNvCxnSpPr>
          <p:nvPr/>
        </p:nvCxnSpPr>
        <p:spPr>
          <a:xfrm>
            <a:off x="267230" y="3379924"/>
            <a:ext cx="805395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543ED3AA-07D7-F0FA-FE5A-3FCE5A2926A6}"/>
              </a:ext>
            </a:extLst>
          </p:cNvPr>
          <p:cNvSpPr txBox="1"/>
          <p:nvPr/>
        </p:nvSpPr>
        <p:spPr>
          <a:xfrm>
            <a:off x="154669" y="3605169"/>
            <a:ext cx="8137933" cy="1200329"/>
          </a:xfrm>
          <a:prstGeom prst="rect">
            <a:avLst/>
          </a:prstGeom>
          <a:noFill/>
        </p:spPr>
        <p:txBody>
          <a:bodyPr wrap="none" rtlCol="0">
            <a:spAutoFit/>
          </a:bodyPr>
          <a:lstStyle/>
          <a:p>
            <a:r>
              <a:rPr lang="de-DE" sz="2400" dirty="0"/>
              <a:t>Durchschnittlicher Anteil an Nennungen in Kurstiteln (alle Unis):</a:t>
            </a:r>
          </a:p>
          <a:p>
            <a:r>
              <a:rPr lang="de-DE" sz="2400" dirty="0"/>
              <a:t>Weiblich: ~14,6%</a:t>
            </a:r>
          </a:p>
          <a:p>
            <a:r>
              <a:rPr lang="de-DE" sz="2400" dirty="0"/>
              <a:t>Männlich: ~85,1%</a:t>
            </a:r>
          </a:p>
        </p:txBody>
      </p:sp>
      <p:sp>
        <p:nvSpPr>
          <p:cNvPr id="3" name="Textfeld 2">
            <a:extLst>
              <a:ext uri="{FF2B5EF4-FFF2-40B4-BE49-F238E27FC236}">
                <a16:creationId xmlns:a16="http://schemas.microsoft.com/office/drawing/2014/main" id="{048D8418-FD7F-DE7F-1A31-ECC487889418}"/>
              </a:ext>
            </a:extLst>
          </p:cNvPr>
          <p:cNvSpPr txBox="1"/>
          <p:nvPr/>
        </p:nvSpPr>
        <p:spPr>
          <a:xfrm>
            <a:off x="3701072" y="2480969"/>
            <a:ext cx="4620111" cy="830997"/>
          </a:xfrm>
          <a:prstGeom prst="rect">
            <a:avLst/>
          </a:prstGeom>
          <a:noFill/>
        </p:spPr>
        <p:txBody>
          <a:bodyPr wrap="none" rtlCol="0">
            <a:spAutoFit/>
          </a:bodyPr>
          <a:lstStyle/>
          <a:p>
            <a:r>
              <a:rPr lang="de-DE" sz="2400" dirty="0">
                <a:solidFill>
                  <a:schemeClr val="accent2">
                    <a:lumMod val="75000"/>
                  </a:schemeClr>
                </a:solidFill>
              </a:rPr>
              <a:t>für deutsche Unis: </a:t>
            </a:r>
          </a:p>
          <a:p>
            <a:r>
              <a:rPr lang="de-DE" sz="2400" dirty="0">
                <a:solidFill>
                  <a:schemeClr val="accent2">
                    <a:lumMod val="75000"/>
                  </a:schemeClr>
                </a:solidFill>
              </a:rPr>
              <a:t>~15,5% Weiblich, ~83,1% Männlich </a:t>
            </a:r>
          </a:p>
        </p:txBody>
      </p:sp>
      <p:sp>
        <p:nvSpPr>
          <p:cNvPr id="5" name="Textfeld 4">
            <a:extLst>
              <a:ext uri="{FF2B5EF4-FFF2-40B4-BE49-F238E27FC236}">
                <a16:creationId xmlns:a16="http://schemas.microsoft.com/office/drawing/2014/main" id="{E0CCCD22-722E-9A17-C8BC-D8B6ABC20059}"/>
              </a:ext>
            </a:extLst>
          </p:cNvPr>
          <p:cNvSpPr txBox="1"/>
          <p:nvPr/>
        </p:nvSpPr>
        <p:spPr>
          <a:xfrm>
            <a:off x="3500809" y="4326506"/>
            <a:ext cx="5148141" cy="830997"/>
          </a:xfrm>
          <a:prstGeom prst="rect">
            <a:avLst/>
          </a:prstGeom>
          <a:noFill/>
        </p:spPr>
        <p:txBody>
          <a:bodyPr wrap="none" rtlCol="0">
            <a:spAutoFit/>
          </a:bodyPr>
          <a:lstStyle/>
          <a:p>
            <a:r>
              <a:rPr lang="de-DE" sz="2400" dirty="0">
                <a:solidFill>
                  <a:schemeClr val="accent2">
                    <a:lumMod val="75000"/>
                  </a:schemeClr>
                </a:solidFill>
              </a:rPr>
              <a:t>für deutsche Unis (hier ohne Marburg): </a:t>
            </a:r>
          </a:p>
          <a:p>
            <a:r>
              <a:rPr lang="de-DE" sz="2400" dirty="0">
                <a:solidFill>
                  <a:schemeClr val="accent2">
                    <a:lumMod val="75000"/>
                  </a:schemeClr>
                </a:solidFill>
              </a:rPr>
              <a:t>~11,5% Weiblich, ~87,9% Männlich </a:t>
            </a:r>
          </a:p>
        </p:txBody>
      </p:sp>
    </p:spTree>
    <p:extLst>
      <p:ext uri="{BB962C8B-B14F-4D97-AF65-F5344CB8AC3E}">
        <p14:creationId xmlns:p14="http://schemas.microsoft.com/office/powerpoint/2010/main" val="35215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031E4-AA75-C08E-4D46-B698847CE047}"/>
              </a:ext>
            </a:extLst>
          </p:cNvPr>
          <p:cNvSpPr>
            <a:spLocks noGrp="1"/>
          </p:cNvSpPr>
          <p:nvPr>
            <p:ph type="title"/>
          </p:nvPr>
        </p:nvSpPr>
        <p:spPr>
          <a:xfrm>
            <a:off x="0" y="-84523"/>
            <a:ext cx="10515600" cy="1325563"/>
          </a:xfrm>
        </p:spPr>
        <p:txBody>
          <a:bodyPr>
            <a:normAutofit/>
          </a:bodyPr>
          <a:lstStyle/>
          <a:p>
            <a:r>
              <a:rPr lang="de-DE" sz="4000" dirty="0"/>
              <a:t>Kanon und Gender: Zum Vergleich</a:t>
            </a:r>
          </a:p>
        </p:txBody>
      </p:sp>
      <p:pic>
        <p:nvPicPr>
          <p:cNvPr id="4" name="Picture 2">
            <a:extLst>
              <a:ext uri="{FF2B5EF4-FFF2-40B4-BE49-F238E27FC236}">
                <a16:creationId xmlns:a16="http://schemas.microsoft.com/office/drawing/2014/main" id="{4613EC89-9481-5931-C5FC-23BC6486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0F7F4034-B58A-29C8-CB21-CE98E5FC1484}"/>
              </a:ext>
            </a:extLst>
          </p:cNvPr>
          <p:cNvSpPr txBox="1"/>
          <p:nvPr/>
        </p:nvSpPr>
        <p:spPr>
          <a:xfrm>
            <a:off x="196140" y="1598290"/>
            <a:ext cx="7475521" cy="1938992"/>
          </a:xfrm>
          <a:prstGeom prst="rect">
            <a:avLst/>
          </a:prstGeom>
          <a:noFill/>
        </p:spPr>
        <p:txBody>
          <a:bodyPr wrap="square" rtlCol="0">
            <a:spAutoFit/>
          </a:bodyPr>
          <a:lstStyle/>
          <a:p>
            <a:pPr marL="342900" indent="-342900">
              <a:buFont typeface="Arial" panose="020B0604020202020204" pitchFamily="34" charset="0"/>
              <a:buChar char="•"/>
            </a:pPr>
            <a:r>
              <a:rPr lang="de-DE" sz="2400" dirty="0"/>
              <a:t>Zeitraum 1970 bis 1986/87</a:t>
            </a:r>
          </a:p>
          <a:p>
            <a:pPr marL="342900" indent="-342900">
              <a:buFont typeface="Arial" panose="020B0604020202020204" pitchFamily="34" charset="0"/>
              <a:buChar char="•"/>
            </a:pPr>
            <a:r>
              <a:rPr lang="de-DE" sz="2400" dirty="0"/>
              <a:t>je ein Semester pro Studienjahr</a:t>
            </a:r>
          </a:p>
          <a:p>
            <a:pPr marL="342900" indent="-342900">
              <a:buFont typeface="Arial" panose="020B0604020202020204" pitchFamily="34" charset="0"/>
              <a:buChar char="•"/>
            </a:pPr>
            <a:r>
              <a:rPr lang="de-DE" sz="2400" dirty="0"/>
              <a:t>Auszählung für 21 deutsche Universitäten</a:t>
            </a:r>
          </a:p>
          <a:p>
            <a:pPr marL="342900" indent="-342900">
              <a:buFont typeface="Arial" panose="020B0604020202020204" pitchFamily="34" charset="0"/>
              <a:buChar char="•"/>
            </a:pPr>
            <a:r>
              <a:rPr lang="de-DE" sz="2400" dirty="0"/>
              <a:t>Veranstaltungen, die sich speziell einer Autorin/einem Autor widmen</a:t>
            </a:r>
          </a:p>
        </p:txBody>
      </p:sp>
      <p:sp>
        <p:nvSpPr>
          <p:cNvPr id="12" name="Textfeld 11">
            <a:extLst>
              <a:ext uri="{FF2B5EF4-FFF2-40B4-BE49-F238E27FC236}">
                <a16:creationId xmlns:a16="http://schemas.microsoft.com/office/drawing/2014/main" id="{54A7096A-AAA2-694C-0F5F-F2DBC6579C81}"/>
              </a:ext>
            </a:extLst>
          </p:cNvPr>
          <p:cNvSpPr txBox="1"/>
          <p:nvPr/>
        </p:nvSpPr>
        <p:spPr>
          <a:xfrm>
            <a:off x="321870" y="890404"/>
            <a:ext cx="4491294" cy="707886"/>
          </a:xfrm>
          <a:prstGeom prst="rect">
            <a:avLst/>
          </a:prstGeom>
          <a:noFill/>
        </p:spPr>
        <p:txBody>
          <a:bodyPr wrap="none" rtlCol="0">
            <a:spAutoFit/>
          </a:bodyPr>
          <a:lstStyle/>
          <a:p>
            <a:r>
              <a:rPr lang="de-DE" sz="4000" dirty="0">
                <a:solidFill>
                  <a:schemeClr val="accent1"/>
                </a:solidFill>
              </a:rPr>
              <a:t>Daten aus Hein 1990</a:t>
            </a:r>
          </a:p>
        </p:txBody>
      </p:sp>
      <p:sp>
        <p:nvSpPr>
          <p:cNvPr id="5" name="Textfeld 4">
            <a:extLst>
              <a:ext uri="{FF2B5EF4-FFF2-40B4-BE49-F238E27FC236}">
                <a16:creationId xmlns:a16="http://schemas.microsoft.com/office/drawing/2014/main" id="{FBAF31E5-DC4C-AD14-497A-02BEE6D54AE2}"/>
              </a:ext>
            </a:extLst>
          </p:cNvPr>
          <p:cNvSpPr txBox="1"/>
          <p:nvPr/>
        </p:nvSpPr>
        <p:spPr>
          <a:xfrm>
            <a:off x="8559791" y="5702661"/>
            <a:ext cx="3563796" cy="369332"/>
          </a:xfrm>
          <a:prstGeom prst="rect">
            <a:avLst/>
          </a:prstGeom>
          <a:noFill/>
        </p:spPr>
        <p:txBody>
          <a:bodyPr wrap="none" rtlCol="0">
            <a:spAutoFit/>
          </a:bodyPr>
          <a:lstStyle/>
          <a:p>
            <a:r>
              <a:rPr lang="de-DE" dirty="0"/>
              <a:t>*nur dt. Unis, jeweils ab Wise 18/19</a:t>
            </a:r>
          </a:p>
        </p:txBody>
      </p:sp>
      <p:sp>
        <p:nvSpPr>
          <p:cNvPr id="6" name="Textfeld 5">
            <a:extLst>
              <a:ext uri="{FF2B5EF4-FFF2-40B4-BE49-F238E27FC236}">
                <a16:creationId xmlns:a16="http://schemas.microsoft.com/office/drawing/2014/main" id="{E9831455-402F-B9AB-6E17-850E8DA744B2}"/>
              </a:ext>
            </a:extLst>
          </p:cNvPr>
          <p:cNvSpPr txBox="1"/>
          <p:nvPr/>
        </p:nvSpPr>
        <p:spPr>
          <a:xfrm>
            <a:off x="8559791" y="6071993"/>
            <a:ext cx="3450240" cy="369332"/>
          </a:xfrm>
          <a:prstGeom prst="rect">
            <a:avLst/>
          </a:prstGeom>
          <a:noFill/>
        </p:spPr>
        <p:txBody>
          <a:bodyPr wrap="none" rtlCol="0">
            <a:spAutoFit/>
          </a:bodyPr>
          <a:lstStyle/>
          <a:p>
            <a:r>
              <a:rPr lang="de-DE" dirty="0"/>
              <a:t>** (mindestens 4 Veranstaltungen)</a:t>
            </a:r>
          </a:p>
        </p:txBody>
      </p:sp>
      <p:pic>
        <p:nvPicPr>
          <p:cNvPr id="7" name="Grafik 6">
            <a:extLst>
              <a:ext uri="{FF2B5EF4-FFF2-40B4-BE49-F238E27FC236}">
                <a16:creationId xmlns:a16="http://schemas.microsoft.com/office/drawing/2014/main" id="{C00975D8-21BE-8DD0-96F8-3D698A28B0BA}"/>
              </a:ext>
            </a:extLst>
          </p:cNvPr>
          <p:cNvPicPr>
            <a:picLocks noChangeAspect="1"/>
          </p:cNvPicPr>
          <p:nvPr/>
        </p:nvPicPr>
        <p:blipFill rotWithShape="1">
          <a:blip r:embed="rId4"/>
          <a:srcRect l="8222" t="17088"/>
          <a:stretch/>
        </p:blipFill>
        <p:spPr>
          <a:xfrm>
            <a:off x="7632293" y="80884"/>
            <a:ext cx="4491294" cy="4935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0" name="Inhaltsplatzhalter 3">
            <a:extLst>
              <a:ext uri="{FF2B5EF4-FFF2-40B4-BE49-F238E27FC236}">
                <a16:creationId xmlns:a16="http://schemas.microsoft.com/office/drawing/2014/main" id="{9D0B271F-1173-BF01-B978-D45C2DF340AC}"/>
              </a:ext>
            </a:extLst>
          </p:cNvPr>
          <p:cNvGraphicFramePr>
            <a:graphicFrameLocks noGrp="1"/>
          </p:cNvGraphicFramePr>
          <p:nvPr>
            <p:ph idx="1"/>
            <p:extLst>
              <p:ext uri="{D42A27DB-BD31-4B8C-83A1-F6EECF244321}">
                <p14:modId xmlns:p14="http://schemas.microsoft.com/office/powerpoint/2010/main" val="702976757"/>
              </p:ext>
            </p:extLst>
          </p:nvPr>
        </p:nvGraphicFramePr>
        <p:xfrm>
          <a:off x="68413" y="3637100"/>
          <a:ext cx="8138537" cy="3100496"/>
        </p:xfrm>
        <a:graphic>
          <a:graphicData uri="http://schemas.openxmlformats.org/drawingml/2006/table">
            <a:tbl>
              <a:tblPr firstRow="1" bandRow="1">
                <a:tableStyleId>{5C22544A-7EE6-4342-B048-85BDC9FD1C3A}</a:tableStyleId>
              </a:tblPr>
              <a:tblGrid>
                <a:gridCol w="1637775">
                  <a:extLst>
                    <a:ext uri="{9D8B030D-6E8A-4147-A177-3AD203B41FA5}">
                      <a16:colId xmlns:a16="http://schemas.microsoft.com/office/drawing/2014/main" val="3155340726"/>
                    </a:ext>
                  </a:extLst>
                </a:gridCol>
                <a:gridCol w="1045358">
                  <a:extLst>
                    <a:ext uri="{9D8B030D-6E8A-4147-A177-3AD203B41FA5}">
                      <a16:colId xmlns:a16="http://schemas.microsoft.com/office/drawing/2014/main" val="1416965601"/>
                    </a:ext>
                  </a:extLst>
                </a:gridCol>
                <a:gridCol w="1301858">
                  <a:extLst>
                    <a:ext uri="{9D8B030D-6E8A-4147-A177-3AD203B41FA5}">
                      <a16:colId xmlns:a16="http://schemas.microsoft.com/office/drawing/2014/main" val="2758919745"/>
                    </a:ext>
                  </a:extLst>
                </a:gridCol>
                <a:gridCol w="1456841">
                  <a:extLst>
                    <a:ext uri="{9D8B030D-6E8A-4147-A177-3AD203B41FA5}">
                      <a16:colId xmlns:a16="http://schemas.microsoft.com/office/drawing/2014/main" val="2015088565"/>
                    </a:ext>
                  </a:extLst>
                </a:gridCol>
                <a:gridCol w="1146874">
                  <a:extLst>
                    <a:ext uri="{9D8B030D-6E8A-4147-A177-3AD203B41FA5}">
                      <a16:colId xmlns:a16="http://schemas.microsoft.com/office/drawing/2014/main" val="2580778552"/>
                    </a:ext>
                  </a:extLst>
                </a:gridCol>
                <a:gridCol w="1549831">
                  <a:extLst>
                    <a:ext uri="{9D8B030D-6E8A-4147-A177-3AD203B41FA5}">
                      <a16:colId xmlns:a16="http://schemas.microsoft.com/office/drawing/2014/main" val="2507094711"/>
                    </a:ext>
                  </a:extLst>
                </a:gridCol>
              </a:tblGrid>
              <a:tr h="1454576">
                <a:tc>
                  <a:txBody>
                    <a:bodyPr/>
                    <a:lstStyle/>
                    <a:p>
                      <a:endParaRPr lang="de-DE"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de-DE" sz="2400" u="sng" dirty="0"/>
                        <a:t>Hein</a:t>
                      </a:r>
                      <a:r>
                        <a:rPr lang="de-DE" sz="2400" dirty="0"/>
                        <a:t> </a:t>
                      </a:r>
                    </a:p>
                    <a:p>
                      <a:r>
                        <a:rPr lang="de-DE" sz="2400" dirty="0" err="1"/>
                        <a:t>ings</a:t>
                      </a:r>
                      <a:r>
                        <a:rPr lang="de-DE"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de-DE" sz="2400" b="1" u="sng" dirty="0"/>
                        <a:t>Hein</a:t>
                      </a:r>
                      <a:endParaRPr lang="de-DE" sz="2400" dirty="0"/>
                    </a:p>
                    <a:p>
                      <a:r>
                        <a:rPr lang="de-DE" sz="2400" dirty="0"/>
                        <a:t>Top </a:t>
                      </a:r>
                    </a:p>
                    <a:p>
                      <a:r>
                        <a:rPr lang="de-DE" sz="24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de-DE" sz="2400" dirty="0" err="1"/>
                        <a:t>Erw</a:t>
                      </a:r>
                      <a:r>
                        <a:rPr lang="de-DE" sz="2400" dirty="0"/>
                        <a:t>. in </a:t>
                      </a:r>
                    </a:p>
                    <a:p>
                      <a:r>
                        <a:rPr lang="de-DE" sz="2400" dirty="0"/>
                        <a:t>Titel* </a:t>
                      </a:r>
                    </a:p>
                    <a:p>
                      <a:r>
                        <a:rPr lang="de-DE" sz="2400" dirty="0"/>
                        <a:t>insg.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de-DE" sz="2400" dirty="0"/>
                        <a:t>Titel* </a:t>
                      </a:r>
                    </a:p>
                    <a:p>
                      <a:r>
                        <a:rPr lang="de-DE" sz="2400" dirty="0"/>
                        <a:t>Top </a:t>
                      </a:r>
                    </a:p>
                    <a:p>
                      <a:r>
                        <a:rPr lang="de-DE" sz="24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de-DE" sz="2400" dirty="0"/>
                        <a:t>Reclam Leseliste </a:t>
                      </a:r>
                    </a:p>
                    <a:p>
                      <a:r>
                        <a:rPr lang="de-DE" sz="2400" dirty="0"/>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649263156"/>
                  </a:ext>
                </a:extLst>
              </a:tr>
              <a:tr h="770070">
                <a:tc>
                  <a:txBody>
                    <a:bodyPr/>
                    <a:lstStyle/>
                    <a:p>
                      <a:r>
                        <a:rPr lang="de-DE" sz="2400" dirty="0"/>
                        <a:t>Anteil weiblich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de-DE" sz="2400"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dirty="0"/>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b="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493796"/>
                  </a:ext>
                </a:extLst>
              </a:tr>
              <a:tr h="770070">
                <a:tc>
                  <a:txBody>
                    <a:bodyPr/>
                    <a:lstStyle/>
                    <a:p>
                      <a:r>
                        <a:rPr lang="de-DE" sz="2400" dirty="0"/>
                        <a:t>Anteil männlich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de-DE" sz="2400" dirty="0"/>
                        <a:t>91,5%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dirty="0"/>
                        <a:t>94,9%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dirty="0"/>
                        <a:t>87,9%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2400" b="0" dirty="0">
                          <a:solidFill>
                            <a:schemeClr val="tx1"/>
                          </a:solidFill>
                        </a:rPr>
                        <a:t>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3585849"/>
                  </a:ext>
                </a:extLst>
              </a:tr>
            </a:tbl>
          </a:graphicData>
        </a:graphic>
      </p:graphicFrame>
      <p:sp>
        <p:nvSpPr>
          <p:cNvPr id="11" name="Textfeld 10">
            <a:extLst>
              <a:ext uri="{FF2B5EF4-FFF2-40B4-BE49-F238E27FC236}">
                <a16:creationId xmlns:a16="http://schemas.microsoft.com/office/drawing/2014/main" id="{502E53B4-2956-EB83-21D9-6FA45CD10CA0}"/>
              </a:ext>
            </a:extLst>
          </p:cNvPr>
          <p:cNvSpPr txBox="1"/>
          <p:nvPr/>
        </p:nvSpPr>
        <p:spPr>
          <a:xfrm>
            <a:off x="8559791" y="6356523"/>
            <a:ext cx="2646878" cy="369332"/>
          </a:xfrm>
          <a:prstGeom prst="rect">
            <a:avLst/>
          </a:prstGeom>
          <a:noFill/>
        </p:spPr>
        <p:txBody>
          <a:bodyPr wrap="none" rtlCol="0">
            <a:spAutoFit/>
          </a:bodyPr>
          <a:lstStyle/>
          <a:p>
            <a:r>
              <a:rPr lang="de-DE" dirty="0"/>
              <a:t>*** (Zählung nach Wernli)</a:t>
            </a:r>
          </a:p>
        </p:txBody>
      </p:sp>
    </p:spTree>
    <p:extLst>
      <p:ext uri="{BB962C8B-B14F-4D97-AF65-F5344CB8AC3E}">
        <p14:creationId xmlns:p14="http://schemas.microsoft.com/office/powerpoint/2010/main" val="151853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pic>
        <p:nvPicPr>
          <p:cNvPr id="41" name="Grafik 40" descr="Ein Bild, das Text, Screenshot, Schrift, Diagramm enthält.&#10;&#10;Automatisch generierte Beschreibung">
            <a:extLst>
              <a:ext uri="{FF2B5EF4-FFF2-40B4-BE49-F238E27FC236}">
                <a16:creationId xmlns:a16="http://schemas.microsoft.com/office/drawing/2014/main" id="{6E00A2A8-E162-F148-C1FE-BFC08ED2059E}"/>
              </a:ext>
            </a:extLst>
          </p:cNvPr>
          <p:cNvPicPr>
            <a:picLocks noChangeAspect="1"/>
          </p:cNvPicPr>
          <p:nvPr/>
        </p:nvPicPr>
        <p:blipFill rotWithShape="1">
          <a:blip r:embed="rId3"/>
          <a:srcRect l="78102" r="-1" b="58439"/>
          <a:stretch/>
        </p:blipFill>
        <p:spPr>
          <a:xfrm>
            <a:off x="9155373" y="2297951"/>
            <a:ext cx="1206964" cy="2290653"/>
          </a:xfrm>
          <a:prstGeom prst="rect">
            <a:avLst/>
          </a:prstGeom>
        </p:spPr>
      </p:pic>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364275" y="1453148"/>
            <a:ext cx="5731725" cy="844803"/>
          </a:xfrm>
          <a:noFill/>
        </p:spPr>
        <p:txBody>
          <a:bodyPr>
            <a:normAutofit lnSpcReduction="10000"/>
          </a:bodyPr>
          <a:lstStyle/>
          <a:p>
            <a:pPr marL="0" indent="0">
              <a:buNone/>
            </a:pPr>
            <a:r>
              <a:rPr lang="de-DE" sz="2400" b="1" dirty="0"/>
              <a:t>Spitze von 20 </a:t>
            </a:r>
            <a:r>
              <a:rPr lang="de-DE" sz="2400" b="1" dirty="0" err="1"/>
              <a:t>Autor:innen</a:t>
            </a:r>
            <a:r>
              <a:rPr lang="de-DE" sz="2400" b="1" dirty="0"/>
              <a:t> nach Land</a:t>
            </a:r>
          </a:p>
          <a:p>
            <a:pPr marL="0" indent="0">
              <a:buNone/>
            </a:pPr>
            <a:r>
              <a:rPr lang="de-DE" sz="2400" b="1" dirty="0"/>
              <a:t>(Durchschnitt der relativen Häufigkeiten)</a:t>
            </a:r>
          </a:p>
        </p:txBody>
      </p:sp>
      <p:pic>
        <p:nvPicPr>
          <p:cNvPr id="15" name="Grafik 14" descr="Ein Bild, das Screenshot, Text, Diagramm, Reihe enthält.&#10;&#10;Automatisch generierte Beschreibung">
            <a:extLst>
              <a:ext uri="{FF2B5EF4-FFF2-40B4-BE49-F238E27FC236}">
                <a16:creationId xmlns:a16="http://schemas.microsoft.com/office/drawing/2014/main" id="{AD508B73-6584-4FE8-FB3A-9124E762FFBC}"/>
              </a:ext>
            </a:extLst>
          </p:cNvPr>
          <p:cNvPicPr>
            <a:picLocks noChangeAspect="1"/>
          </p:cNvPicPr>
          <p:nvPr/>
        </p:nvPicPr>
        <p:blipFill rotWithShape="1">
          <a:blip r:embed="rId4"/>
          <a:srcRect t="6612" r="5244"/>
          <a:stretch/>
        </p:blipFill>
        <p:spPr>
          <a:xfrm>
            <a:off x="22614" y="2297951"/>
            <a:ext cx="9136884" cy="4502460"/>
          </a:xfrm>
          <a:prstGeom prst="rect">
            <a:avLst/>
          </a:prstGeom>
        </p:spPr>
      </p:pic>
      <p:pic>
        <p:nvPicPr>
          <p:cNvPr id="2" name="Grafik 1" descr="Ein Bild, das Text, Screenshot, Design enthält.&#10;&#10;Automatisch generierte Beschreibung">
            <a:extLst>
              <a:ext uri="{FF2B5EF4-FFF2-40B4-BE49-F238E27FC236}">
                <a16:creationId xmlns:a16="http://schemas.microsoft.com/office/drawing/2014/main" id="{2D8D1FB4-7F23-28F3-A3EC-04676A9074B9}"/>
              </a:ext>
            </a:extLst>
          </p:cNvPr>
          <p:cNvPicPr>
            <a:picLocks noChangeAspect="1"/>
          </p:cNvPicPr>
          <p:nvPr/>
        </p:nvPicPr>
        <p:blipFill>
          <a:blip r:embed="rId5"/>
          <a:stretch>
            <a:fillRect/>
          </a:stretch>
        </p:blipFill>
        <p:spPr>
          <a:xfrm>
            <a:off x="10362337" y="155858"/>
            <a:ext cx="1829662" cy="2744493"/>
          </a:xfrm>
          <a:prstGeom prst="rect">
            <a:avLst/>
          </a:prstGeom>
        </p:spPr>
      </p:pic>
      <p:sp>
        <p:nvSpPr>
          <p:cNvPr id="5" name="Rechteck 4">
            <a:extLst>
              <a:ext uri="{FF2B5EF4-FFF2-40B4-BE49-F238E27FC236}">
                <a16:creationId xmlns:a16="http://schemas.microsoft.com/office/drawing/2014/main" id="{C08EC8CD-113C-9D49-F284-555BCAE87888}"/>
              </a:ext>
            </a:extLst>
          </p:cNvPr>
          <p:cNvSpPr/>
          <p:nvPr/>
        </p:nvSpPr>
        <p:spPr>
          <a:xfrm>
            <a:off x="10528237" y="425627"/>
            <a:ext cx="1206964" cy="2366972"/>
          </a:xfrm>
          <a:prstGeom prst="rect">
            <a:avLst/>
          </a:prstGeom>
          <a:solidFill>
            <a:schemeClr val="accent1">
              <a:alpha val="5306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01503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pic>
        <p:nvPicPr>
          <p:cNvPr id="41" name="Grafik 40" descr="Ein Bild, das Text, Screenshot, Schrift, Diagramm enthält.&#10;&#10;Automatisch generierte Beschreibung">
            <a:extLst>
              <a:ext uri="{FF2B5EF4-FFF2-40B4-BE49-F238E27FC236}">
                <a16:creationId xmlns:a16="http://schemas.microsoft.com/office/drawing/2014/main" id="{6E00A2A8-E162-F148-C1FE-BFC08ED2059E}"/>
              </a:ext>
            </a:extLst>
          </p:cNvPr>
          <p:cNvPicPr>
            <a:picLocks noChangeAspect="1"/>
          </p:cNvPicPr>
          <p:nvPr/>
        </p:nvPicPr>
        <p:blipFill rotWithShape="1">
          <a:blip r:embed="rId3"/>
          <a:srcRect l="78102" r="-1" b="58439"/>
          <a:stretch/>
        </p:blipFill>
        <p:spPr>
          <a:xfrm>
            <a:off x="10317655" y="2513738"/>
            <a:ext cx="1206964" cy="2290653"/>
          </a:xfrm>
          <a:prstGeom prst="rect">
            <a:avLst/>
          </a:prstGeom>
        </p:spPr>
      </p:pic>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211874" y="1208807"/>
            <a:ext cx="6266417" cy="844803"/>
          </a:xfrm>
          <a:noFill/>
        </p:spPr>
        <p:txBody>
          <a:bodyPr>
            <a:normAutofit fontScale="92500"/>
          </a:bodyPr>
          <a:lstStyle/>
          <a:p>
            <a:pPr marL="0" indent="0">
              <a:buNone/>
            </a:pPr>
            <a:r>
              <a:rPr lang="de-DE" sz="2400" b="1" dirty="0"/>
              <a:t>Spitze von 100 </a:t>
            </a:r>
            <a:r>
              <a:rPr lang="de-DE" sz="2400" b="1" dirty="0" err="1"/>
              <a:t>Autor:innen</a:t>
            </a:r>
            <a:r>
              <a:rPr lang="de-DE" sz="2400" b="1" dirty="0"/>
              <a:t> nach Land</a:t>
            </a:r>
          </a:p>
          <a:p>
            <a:pPr marL="0" indent="0">
              <a:buNone/>
            </a:pPr>
            <a:r>
              <a:rPr lang="de-DE" sz="2400" b="1" dirty="0"/>
              <a:t>(Durchschnitt der relativen Häufigkeiten (Inhalt))</a:t>
            </a:r>
          </a:p>
        </p:txBody>
      </p:sp>
      <p:pic>
        <p:nvPicPr>
          <p:cNvPr id="5" name="Grafik 4" descr="Ein Bild, das Text, Screenshot, Diagramm, Reihe enthält.&#10;&#10;Automatisch generierte Beschreibung">
            <a:extLst>
              <a:ext uri="{FF2B5EF4-FFF2-40B4-BE49-F238E27FC236}">
                <a16:creationId xmlns:a16="http://schemas.microsoft.com/office/drawing/2014/main" id="{4B62CDDC-4D1C-9523-D4CD-480FC1B65362}"/>
              </a:ext>
            </a:extLst>
          </p:cNvPr>
          <p:cNvPicPr>
            <a:picLocks noChangeAspect="1"/>
          </p:cNvPicPr>
          <p:nvPr/>
        </p:nvPicPr>
        <p:blipFill rotWithShape="1">
          <a:blip r:embed="rId4"/>
          <a:srcRect t="9313" r="5477"/>
          <a:stretch/>
        </p:blipFill>
        <p:spPr>
          <a:xfrm>
            <a:off x="83880" y="2084799"/>
            <a:ext cx="9792993" cy="4697730"/>
          </a:xfrm>
          <a:prstGeom prst="rect">
            <a:avLst/>
          </a:prstGeom>
        </p:spPr>
      </p:pic>
      <p:sp>
        <p:nvSpPr>
          <p:cNvPr id="8" name="Textfeld 7">
            <a:extLst>
              <a:ext uri="{FF2B5EF4-FFF2-40B4-BE49-F238E27FC236}">
                <a16:creationId xmlns:a16="http://schemas.microsoft.com/office/drawing/2014/main" id="{AB44AC7F-0B7D-AB49-C7D9-A4CDB4078145}"/>
              </a:ext>
            </a:extLst>
          </p:cNvPr>
          <p:cNvSpPr txBox="1"/>
          <p:nvPr/>
        </p:nvSpPr>
        <p:spPr>
          <a:xfrm>
            <a:off x="514350" y="3879666"/>
            <a:ext cx="1178528" cy="369332"/>
          </a:xfrm>
          <a:prstGeom prst="rect">
            <a:avLst/>
          </a:prstGeom>
          <a:noFill/>
        </p:spPr>
        <p:txBody>
          <a:bodyPr wrap="none" rtlCol="0">
            <a:spAutoFit/>
          </a:bodyPr>
          <a:lstStyle/>
          <a:p>
            <a:r>
              <a:rPr lang="de-DE" dirty="0"/>
              <a:t>Bachmann</a:t>
            </a:r>
          </a:p>
        </p:txBody>
      </p:sp>
      <p:sp>
        <p:nvSpPr>
          <p:cNvPr id="10" name="Textfeld 9">
            <a:extLst>
              <a:ext uri="{FF2B5EF4-FFF2-40B4-BE49-F238E27FC236}">
                <a16:creationId xmlns:a16="http://schemas.microsoft.com/office/drawing/2014/main" id="{F0798E7D-764A-19ED-A682-BBFDA026572B}"/>
              </a:ext>
            </a:extLst>
          </p:cNvPr>
          <p:cNvSpPr txBox="1"/>
          <p:nvPr/>
        </p:nvSpPr>
        <p:spPr>
          <a:xfrm>
            <a:off x="1233842" y="4248998"/>
            <a:ext cx="918072" cy="369332"/>
          </a:xfrm>
          <a:prstGeom prst="rect">
            <a:avLst/>
          </a:prstGeom>
          <a:noFill/>
        </p:spPr>
        <p:txBody>
          <a:bodyPr wrap="none" rtlCol="0">
            <a:spAutoFit/>
          </a:bodyPr>
          <a:lstStyle/>
          <a:p>
            <a:r>
              <a:rPr lang="de-DE" dirty="0"/>
              <a:t>Seghers</a:t>
            </a:r>
          </a:p>
        </p:txBody>
      </p:sp>
      <p:sp>
        <p:nvSpPr>
          <p:cNvPr id="11" name="Textfeld 10">
            <a:extLst>
              <a:ext uri="{FF2B5EF4-FFF2-40B4-BE49-F238E27FC236}">
                <a16:creationId xmlns:a16="http://schemas.microsoft.com/office/drawing/2014/main" id="{3A05100C-5145-A445-2A5A-F02AF7DB689B}"/>
              </a:ext>
            </a:extLst>
          </p:cNvPr>
          <p:cNvSpPr txBox="1"/>
          <p:nvPr/>
        </p:nvSpPr>
        <p:spPr>
          <a:xfrm>
            <a:off x="1692878" y="4566183"/>
            <a:ext cx="821059" cy="369332"/>
          </a:xfrm>
          <a:prstGeom prst="rect">
            <a:avLst/>
          </a:prstGeom>
          <a:noFill/>
        </p:spPr>
        <p:txBody>
          <a:bodyPr wrap="none" rtlCol="0">
            <a:spAutoFit/>
          </a:bodyPr>
          <a:lstStyle/>
          <a:p>
            <a:r>
              <a:rPr lang="de-DE" dirty="0"/>
              <a:t>Jelinek</a:t>
            </a:r>
          </a:p>
        </p:txBody>
      </p:sp>
      <p:sp>
        <p:nvSpPr>
          <p:cNvPr id="12" name="Textfeld 11">
            <a:extLst>
              <a:ext uri="{FF2B5EF4-FFF2-40B4-BE49-F238E27FC236}">
                <a16:creationId xmlns:a16="http://schemas.microsoft.com/office/drawing/2014/main" id="{EAAA6876-A598-3A80-2945-93AD358ACB23}"/>
              </a:ext>
            </a:extLst>
          </p:cNvPr>
          <p:cNvSpPr txBox="1"/>
          <p:nvPr/>
        </p:nvSpPr>
        <p:spPr>
          <a:xfrm>
            <a:off x="2137112" y="4790716"/>
            <a:ext cx="1063112" cy="369332"/>
          </a:xfrm>
          <a:prstGeom prst="rect">
            <a:avLst/>
          </a:prstGeom>
          <a:noFill/>
        </p:spPr>
        <p:txBody>
          <a:bodyPr wrap="none" rtlCol="0">
            <a:spAutoFit/>
          </a:bodyPr>
          <a:lstStyle/>
          <a:p>
            <a:r>
              <a:rPr lang="de-DE" dirty="0"/>
              <a:t>Hermann</a:t>
            </a:r>
          </a:p>
        </p:txBody>
      </p:sp>
      <p:cxnSp>
        <p:nvCxnSpPr>
          <p:cNvPr id="14" name="Gerade Verbindung mit Pfeil 13">
            <a:extLst>
              <a:ext uri="{FF2B5EF4-FFF2-40B4-BE49-F238E27FC236}">
                <a16:creationId xmlns:a16="http://schemas.microsoft.com/office/drawing/2014/main" id="{1F6B042B-5772-7C55-3A71-7BE67B435F27}"/>
              </a:ext>
            </a:extLst>
          </p:cNvPr>
          <p:cNvCxnSpPr/>
          <p:nvPr/>
        </p:nvCxnSpPr>
        <p:spPr>
          <a:xfrm>
            <a:off x="940931" y="4064332"/>
            <a:ext cx="590689" cy="12928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Gerade Verbindung mit Pfeil 15">
            <a:extLst>
              <a:ext uri="{FF2B5EF4-FFF2-40B4-BE49-F238E27FC236}">
                <a16:creationId xmlns:a16="http://schemas.microsoft.com/office/drawing/2014/main" id="{1844E309-BEEE-33E8-63D8-ED4B53FD5398}"/>
              </a:ext>
            </a:extLst>
          </p:cNvPr>
          <p:cNvCxnSpPr>
            <a:cxnSpLocks/>
          </p:cNvCxnSpPr>
          <p:nvPr/>
        </p:nvCxnSpPr>
        <p:spPr>
          <a:xfrm>
            <a:off x="1619651" y="4603258"/>
            <a:ext cx="0" cy="7539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56D35719-CA0B-AD97-4106-6CBF6EFC0AB1}"/>
              </a:ext>
            </a:extLst>
          </p:cNvPr>
          <p:cNvCxnSpPr>
            <a:cxnSpLocks/>
          </p:cNvCxnSpPr>
          <p:nvPr/>
        </p:nvCxnSpPr>
        <p:spPr>
          <a:xfrm flipH="1">
            <a:off x="1909953" y="4842863"/>
            <a:ext cx="153933" cy="5867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93D4D926-F891-E813-E8EE-06BAF9B9D067}"/>
              </a:ext>
            </a:extLst>
          </p:cNvPr>
          <p:cNvCxnSpPr>
            <a:cxnSpLocks/>
          </p:cNvCxnSpPr>
          <p:nvPr/>
        </p:nvCxnSpPr>
        <p:spPr>
          <a:xfrm flipH="1">
            <a:off x="1975854" y="5083728"/>
            <a:ext cx="532266" cy="3770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feld 24">
            <a:extLst>
              <a:ext uri="{FF2B5EF4-FFF2-40B4-BE49-F238E27FC236}">
                <a16:creationId xmlns:a16="http://schemas.microsoft.com/office/drawing/2014/main" id="{A42EB601-63F1-4845-7B41-164C82BCD8E7}"/>
              </a:ext>
            </a:extLst>
          </p:cNvPr>
          <p:cNvSpPr txBox="1"/>
          <p:nvPr/>
        </p:nvSpPr>
        <p:spPr>
          <a:xfrm>
            <a:off x="6711746" y="3654671"/>
            <a:ext cx="821059" cy="369332"/>
          </a:xfrm>
          <a:prstGeom prst="rect">
            <a:avLst/>
          </a:prstGeom>
          <a:noFill/>
        </p:spPr>
        <p:txBody>
          <a:bodyPr wrap="none" rtlCol="0">
            <a:spAutoFit/>
          </a:bodyPr>
          <a:lstStyle/>
          <a:p>
            <a:r>
              <a:rPr lang="de-DE" dirty="0"/>
              <a:t>Jelinek</a:t>
            </a:r>
          </a:p>
        </p:txBody>
      </p:sp>
      <p:sp>
        <p:nvSpPr>
          <p:cNvPr id="26" name="Textfeld 25">
            <a:extLst>
              <a:ext uri="{FF2B5EF4-FFF2-40B4-BE49-F238E27FC236}">
                <a16:creationId xmlns:a16="http://schemas.microsoft.com/office/drawing/2014/main" id="{1D2F39F4-594E-1AA7-B114-162C890A7C2A}"/>
              </a:ext>
            </a:extLst>
          </p:cNvPr>
          <p:cNvSpPr txBox="1"/>
          <p:nvPr/>
        </p:nvSpPr>
        <p:spPr>
          <a:xfrm>
            <a:off x="7043433" y="3879666"/>
            <a:ext cx="1178528" cy="369332"/>
          </a:xfrm>
          <a:prstGeom prst="rect">
            <a:avLst/>
          </a:prstGeom>
          <a:noFill/>
        </p:spPr>
        <p:txBody>
          <a:bodyPr wrap="none" rtlCol="0">
            <a:spAutoFit/>
          </a:bodyPr>
          <a:lstStyle/>
          <a:p>
            <a:r>
              <a:rPr lang="de-DE" dirty="0"/>
              <a:t>Bachmann</a:t>
            </a:r>
          </a:p>
        </p:txBody>
      </p:sp>
      <p:cxnSp>
        <p:nvCxnSpPr>
          <p:cNvPr id="27" name="Gerade Verbindung mit Pfeil 26">
            <a:extLst>
              <a:ext uri="{FF2B5EF4-FFF2-40B4-BE49-F238E27FC236}">
                <a16:creationId xmlns:a16="http://schemas.microsoft.com/office/drawing/2014/main" id="{F0AF7C4E-D652-5ECE-5BF6-F257ACE47528}"/>
              </a:ext>
            </a:extLst>
          </p:cNvPr>
          <p:cNvCxnSpPr>
            <a:cxnSpLocks/>
          </p:cNvCxnSpPr>
          <p:nvPr/>
        </p:nvCxnSpPr>
        <p:spPr>
          <a:xfrm flipH="1">
            <a:off x="6882175" y="3919763"/>
            <a:ext cx="122317" cy="5139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5B60A5EE-29EB-1E72-1046-780988C522BB}"/>
              </a:ext>
            </a:extLst>
          </p:cNvPr>
          <p:cNvCxnSpPr>
            <a:cxnSpLocks/>
          </p:cNvCxnSpPr>
          <p:nvPr/>
        </p:nvCxnSpPr>
        <p:spPr>
          <a:xfrm flipH="1">
            <a:off x="6943333" y="4184006"/>
            <a:ext cx="281549" cy="8498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feld 30">
            <a:extLst>
              <a:ext uri="{FF2B5EF4-FFF2-40B4-BE49-F238E27FC236}">
                <a16:creationId xmlns:a16="http://schemas.microsoft.com/office/drawing/2014/main" id="{67D7E932-5FBC-6BC4-A86E-187CCCE53F8C}"/>
              </a:ext>
            </a:extLst>
          </p:cNvPr>
          <p:cNvSpPr txBox="1"/>
          <p:nvPr/>
        </p:nvSpPr>
        <p:spPr>
          <a:xfrm>
            <a:off x="7084107" y="4758331"/>
            <a:ext cx="1180708" cy="369332"/>
          </a:xfrm>
          <a:prstGeom prst="rect">
            <a:avLst/>
          </a:prstGeom>
          <a:noFill/>
        </p:spPr>
        <p:txBody>
          <a:bodyPr wrap="none" rtlCol="0">
            <a:spAutoFit/>
          </a:bodyPr>
          <a:lstStyle/>
          <a:p>
            <a:r>
              <a:rPr lang="de-DE" dirty="0"/>
              <a:t>Mayröcker</a:t>
            </a:r>
          </a:p>
        </p:txBody>
      </p:sp>
      <p:cxnSp>
        <p:nvCxnSpPr>
          <p:cNvPr id="32" name="Gerade Verbindung mit Pfeil 31">
            <a:extLst>
              <a:ext uri="{FF2B5EF4-FFF2-40B4-BE49-F238E27FC236}">
                <a16:creationId xmlns:a16="http://schemas.microsoft.com/office/drawing/2014/main" id="{D1FF9F93-0ACF-F0F7-A3FA-B26D97560062}"/>
              </a:ext>
            </a:extLst>
          </p:cNvPr>
          <p:cNvCxnSpPr>
            <a:cxnSpLocks/>
          </p:cNvCxnSpPr>
          <p:nvPr/>
        </p:nvCxnSpPr>
        <p:spPr>
          <a:xfrm>
            <a:off x="7392692" y="5083728"/>
            <a:ext cx="69992" cy="2734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Textfeld 36">
            <a:extLst>
              <a:ext uri="{FF2B5EF4-FFF2-40B4-BE49-F238E27FC236}">
                <a16:creationId xmlns:a16="http://schemas.microsoft.com/office/drawing/2014/main" id="{93C212C0-2784-E5A1-DA39-7006915FD66E}"/>
              </a:ext>
            </a:extLst>
          </p:cNvPr>
          <p:cNvSpPr txBox="1"/>
          <p:nvPr/>
        </p:nvSpPr>
        <p:spPr>
          <a:xfrm>
            <a:off x="8236571" y="4898339"/>
            <a:ext cx="1910779" cy="369332"/>
          </a:xfrm>
          <a:prstGeom prst="rect">
            <a:avLst/>
          </a:prstGeom>
          <a:noFill/>
        </p:spPr>
        <p:txBody>
          <a:bodyPr wrap="none" rtlCol="0">
            <a:spAutoFit/>
          </a:bodyPr>
          <a:lstStyle/>
          <a:p>
            <a:r>
              <a:rPr lang="de-DE" dirty="0"/>
              <a:t>Ebner-Eschenbach</a:t>
            </a:r>
          </a:p>
        </p:txBody>
      </p:sp>
      <p:cxnSp>
        <p:nvCxnSpPr>
          <p:cNvPr id="38" name="Gerade Verbindung mit Pfeil 37">
            <a:extLst>
              <a:ext uri="{FF2B5EF4-FFF2-40B4-BE49-F238E27FC236}">
                <a16:creationId xmlns:a16="http://schemas.microsoft.com/office/drawing/2014/main" id="{D0907259-F792-6167-8616-AEB19B1EF1B1}"/>
              </a:ext>
            </a:extLst>
          </p:cNvPr>
          <p:cNvCxnSpPr>
            <a:cxnSpLocks/>
          </p:cNvCxnSpPr>
          <p:nvPr/>
        </p:nvCxnSpPr>
        <p:spPr>
          <a:xfrm flipH="1">
            <a:off x="7983794" y="5138084"/>
            <a:ext cx="421795" cy="3221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Textfeld 39">
            <a:extLst>
              <a:ext uri="{FF2B5EF4-FFF2-40B4-BE49-F238E27FC236}">
                <a16:creationId xmlns:a16="http://schemas.microsoft.com/office/drawing/2014/main" id="{34037E9C-4C54-1BEC-09F0-40484E6F13CF}"/>
              </a:ext>
            </a:extLst>
          </p:cNvPr>
          <p:cNvSpPr txBox="1"/>
          <p:nvPr/>
        </p:nvSpPr>
        <p:spPr>
          <a:xfrm>
            <a:off x="3946933" y="4445745"/>
            <a:ext cx="1178528" cy="369332"/>
          </a:xfrm>
          <a:prstGeom prst="rect">
            <a:avLst/>
          </a:prstGeom>
          <a:noFill/>
        </p:spPr>
        <p:txBody>
          <a:bodyPr wrap="none" rtlCol="0">
            <a:spAutoFit/>
          </a:bodyPr>
          <a:lstStyle/>
          <a:p>
            <a:r>
              <a:rPr lang="de-DE" dirty="0"/>
              <a:t>Bachmann</a:t>
            </a:r>
          </a:p>
        </p:txBody>
      </p:sp>
      <p:cxnSp>
        <p:nvCxnSpPr>
          <p:cNvPr id="42" name="Gerade Verbindung mit Pfeil 41">
            <a:extLst>
              <a:ext uri="{FF2B5EF4-FFF2-40B4-BE49-F238E27FC236}">
                <a16:creationId xmlns:a16="http://schemas.microsoft.com/office/drawing/2014/main" id="{EDAE3CFD-3D3D-1244-0C42-BEB455C4B03C}"/>
              </a:ext>
            </a:extLst>
          </p:cNvPr>
          <p:cNvCxnSpPr>
            <a:cxnSpLocks/>
          </p:cNvCxnSpPr>
          <p:nvPr/>
        </p:nvCxnSpPr>
        <p:spPr>
          <a:xfrm flipH="1">
            <a:off x="4501047" y="4776228"/>
            <a:ext cx="46576" cy="4914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Textfeld 43">
            <a:extLst>
              <a:ext uri="{FF2B5EF4-FFF2-40B4-BE49-F238E27FC236}">
                <a16:creationId xmlns:a16="http://schemas.microsoft.com/office/drawing/2014/main" id="{37333D17-3970-9A10-1EF4-BCBD5374BC10}"/>
              </a:ext>
            </a:extLst>
          </p:cNvPr>
          <p:cNvSpPr txBox="1"/>
          <p:nvPr/>
        </p:nvSpPr>
        <p:spPr>
          <a:xfrm>
            <a:off x="4477916" y="4628763"/>
            <a:ext cx="1534651" cy="369332"/>
          </a:xfrm>
          <a:prstGeom prst="rect">
            <a:avLst/>
          </a:prstGeom>
          <a:noFill/>
        </p:spPr>
        <p:txBody>
          <a:bodyPr wrap="none" rtlCol="0">
            <a:spAutoFit/>
          </a:bodyPr>
          <a:lstStyle/>
          <a:p>
            <a:r>
              <a:rPr lang="de-DE" dirty="0"/>
              <a:t>Lasker-Schüler</a:t>
            </a:r>
          </a:p>
        </p:txBody>
      </p:sp>
      <p:cxnSp>
        <p:nvCxnSpPr>
          <p:cNvPr id="45" name="Gerade Verbindung mit Pfeil 44">
            <a:extLst>
              <a:ext uri="{FF2B5EF4-FFF2-40B4-BE49-F238E27FC236}">
                <a16:creationId xmlns:a16="http://schemas.microsoft.com/office/drawing/2014/main" id="{BAD1A4C0-47A2-3C50-774B-95DF7755D677}"/>
              </a:ext>
            </a:extLst>
          </p:cNvPr>
          <p:cNvCxnSpPr>
            <a:cxnSpLocks/>
          </p:cNvCxnSpPr>
          <p:nvPr/>
        </p:nvCxnSpPr>
        <p:spPr>
          <a:xfrm flipH="1">
            <a:off x="4778435" y="4917783"/>
            <a:ext cx="46576" cy="381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feld 46">
            <a:extLst>
              <a:ext uri="{FF2B5EF4-FFF2-40B4-BE49-F238E27FC236}">
                <a16:creationId xmlns:a16="http://schemas.microsoft.com/office/drawing/2014/main" id="{9AC93E6F-D598-5B90-C28B-2AF17D087F2D}"/>
              </a:ext>
            </a:extLst>
          </p:cNvPr>
          <p:cNvSpPr txBox="1"/>
          <p:nvPr/>
        </p:nvSpPr>
        <p:spPr>
          <a:xfrm>
            <a:off x="5408695" y="5047404"/>
            <a:ext cx="1473480" cy="369332"/>
          </a:xfrm>
          <a:prstGeom prst="rect">
            <a:avLst/>
          </a:prstGeom>
          <a:noFill/>
        </p:spPr>
        <p:txBody>
          <a:bodyPr wrap="none" rtlCol="0">
            <a:spAutoFit/>
          </a:bodyPr>
          <a:lstStyle/>
          <a:p>
            <a:r>
              <a:rPr lang="de-DE" dirty="0"/>
              <a:t>Ball-Hennings</a:t>
            </a:r>
          </a:p>
        </p:txBody>
      </p:sp>
      <p:sp>
        <p:nvSpPr>
          <p:cNvPr id="48" name="Textfeld 47">
            <a:extLst>
              <a:ext uri="{FF2B5EF4-FFF2-40B4-BE49-F238E27FC236}">
                <a16:creationId xmlns:a16="http://schemas.microsoft.com/office/drawing/2014/main" id="{6E907743-E025-E003-1583-B5B50D5163DB}"/>
              </a:ext>
            </a:extLst>
          </p:cNvPr>
          <p:cNvSpPr txBox="1"/>
          <p:nvPr/>
        </p:nvSpPr>
        <p:spPr>
          <a:xfrm>
            <a:off x="4838205" y="4923793"/>
            <a:ext cx="917572" cy="369332"/>
          </a:xfrm>
          <a:prstGeom prst="rect">
            <a:avLst/>
          </a:prstGeom>
          <a:noFill/>
        </p:spPr>
        <p:txBody>
          <a:bodyPr wrap="square" rtlCol="0">
            <a:spAutoFit/>
          </a:bodyPr>
          <a:lstStyle/>
          <a:p>
            <a:r>
              <a:rPr lang="de-DE" dirty="0"/>
              <a:t>Röggla</a:t>
            </a:r>
          </a:p>
        </p:txBody>
      </p:sp>
      <p:cxnSp>
        <p:nvCxnSpPr>
          <p:cNvPr id="49" name="Gerade Verbindung mit Pfeil 48">
            <a:extLst>
              <a:ext uri="{FF2B5EF4-FFF2-40B4-BE49-F238E27FC236}">
                <a16:creationId xmlns:a16="http://schemas.microsoft.com/office/drawing/2014/main" id="{6076D391-B91B-0A8E-129E-35CFEE4FA896}"/>
              </a:ext>
            </a:extLst>
          </p:cNvPr>
          <p:cNvCxnSpPr>
            <a:cxnSpLocks/>
          </p:cNvCxnSpPr>
          <p:nvPr/>
        </p:nvCxnSpPr>
        <p:spPr>
          <a:xfrm>
            <a:off x="5306906" y="5200297"/>
            <a:ext cx="88595" cy="2967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BE7C2344-77F4-416F-4C7B-5C4EB1334783}"/>
              </a:ext>
            </a:extLst>
          </p:cNvPr>
          <p:cNvCxnSpPr>
            <a:cxnSpLocks/>
          </p:cNvCxnSpPr>
          <p:nvPr/>
        </p:nvCxnSpPr>
        <p:spPr>
          <a:xfrm flipH="1">
            <a:off x="5408695" y="5321930"/>
            <a:ext cx="211402" cy="1751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379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839F7-00B9-DB76-B5C0-4D0650B6CA8D}"/>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C218BAA2-BDC9-F67A-E2CD-8A8BBB2B5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9406544C-792A-6126-2AD5-0A2B49AB04C6}"/>
              </a:ext>
            </a:extLst>
          </p:cNvPr>
          <p:cNvPicPr>
            <a:picLocks noChangeAspect="1"/>
          </p:cNvPicPr>
          <p:nvPr/>
        </p:nvPicPr>
        <p:blipFill>
          <a:blip r:embed="rId3"/>
          <a:stretch>
            <a:fillRect/>
          </a:stretch>
        </p:blipFill>
        <p:spPr>
          <a:xfrm>
            <a:off x="418784" y="1988820"/>
            <a:ext cx="11354432" cy="3554730"/>
          </a:xfrm>
          <a:prstGeom prst="rect">
            <a:avLst/>
          </a:prstGeom>
          <a:ln>
            <a:solidFill>
              <a:schemeClr val="dk1"/>
            </a:solidFill>
          </a:ln>
        </p:spPr>
      </p:pic>
      <p:pic>
        <p:nvPicPr>
          <p:cNvPr id="2" name="Grafik 1">
            <a:extLst>
              <a:ext uri="{FF2B5EF4-FFF2-40B4-BE49-F238E27FC236}">
                <a16:creationId xmlns:a16="http://schemas.microsoft.com/office/drawing/2014/main" id="{913CABF8-A381-D82D-8A91-E39314ACF8E3}"/>
              </a:ext>
            </a:extLst>
          </p:cNvPr>
          <p:cNvPicPr>
            <a:picLocks noChangeAspect="1"/>
          </p:cNvPicPr>
          <p:nvPr/>
        </p:nvPicPr>
        <p:blipFill>
          <a:blip r:embed="rId4">
            <a:duotone>
              <a:schemeClr val="accent5">
                <a:shade val="45000"/>
                <a:satMod val="135000"/>
              </a:schemeClr>
              <a:prstClr val="white"/>
            </a:duotone>
          </a:blip>
          <a:stretch>
            <a:fillRect/>
          </a:stretch>
        </p:blipFill>
        <p:spPr>
          <a:xfrm>
            <a:off x="181969" y="155858"/>
            <a:ext cx="877199" cy="844802"/>
          </a:xfrm>
          <a:prstGeom prst="rect">
            <a:avLst/>
          </a:prstGeom>
        </p:spPr>
      </p:pic>
      <p:sp>
        <p:nvSpPr>
          <p:cNvPr id="3" name="Textfeld 2">
            <a:extLst>
              <a:ext uri="{FF2B5EF4-FFF2-40B4-BE49-F238E27FC236}">
                <a16:creationId xmlns:a16="http://schemas.microsoft.com/office/drawing/2014/main" id="{187901DA-6E8D-73C8-A2AA-D916848A791C}"/>
              </a:ext>
            </a:extLst>
          </p:cNvPr>
          <p:cNvSpPr txBox="1"/>
          <p:nvPr/>
        </p:nvSpPr>
        <p:spPr>
          <a:xfrm>
            <a:off x="1059168" y="116594"/>
            <a:ext cx="6768040" cy="923330"/>
          </a:xfrm>
          <a:prstGeom prst="rect">
            <a:avLst/>
          </a:prstGeom>
          <a:noFill/>
        </p:spPr>
        <p:txBody>
          <a:bodyPr wrap="square" rtlCol="0">
            <a:spAutoFit/>
          </a:bodyPr>
          <a:lstStyle/>
          <a:p>
            <a:r>
              <a:rPr lang="de-DE" dirty="0">
                <a:solidFill>
                  <a:schemeClr val="accent1">
                    <a:lumMod val="75000"/>
                  </a:schemeClr>
                </a:solidFill>
              </a:rPr>
              <a:t>Folien, Abbildungen </a:t>
            </a:r>
          </a:p>
          <a:p>
            <a:r>
              <a:rPr lang="de-DE" dirty="0">
                <a:solidFill>
                  <a:schemeClr val="accent1">
                    <a:lumMod val="75000"/>
                  </a:schemeClr>
                </a:solidFill>
              </a:rPr>
              <a:t>(und bald Daten) unter:</a:t>
            </a:r>
          </a:p>
          <a:p>
            <a:r>
              <a:rPr lang="de-DE" dirty="0" err="1">
                <a:solidFill>
                  <a:schemeClr val="accent1">
                    <a:lumMod val="75000"/>
                  </a:schemeClr>
                </a:solidFill>
              </a:rPr>
              <a:t>github.com</a:t>
            </a:r>
            <a:r>
              <a:rPr lang="de-DE" dirty="0">
                <a:solidFill>
                  <a:schemeClr val="accent1">
                    <a:lumMod val="75000"/>
                  </a:schemeClr>
                </a:solidFill>
              </a:rPr>
              <a:t>/</a:t>
            </a:r>
            <a:r>
              <a:rPr lang="de-DE" dirty="0" err="1">
                <a:solidFill>
                  <a:schemeClr val="accent1">
                    <a:lumMod val="75000"/>
                  </a:schemeClr>
                </a:solidFill>
              </a:rPr>
              <a:t>agihil</a:t>
            </a:r>
            <a:r>
              <a:rPr lang="de-DE" dirty="0">
                <a:solidFill>
                  <a:schemeClr val="accent1">
                    <a:lumMod val="75000"/>
                  </a:schemeClr>
                </a:solidFill>
              </a:rPr>
              <a:t>/</a:t>
            </a:r>
            <a:r>
              <a:rPr lang="de-DE" dirty="0" err="1">
                <a:solidFill>
                  <a:schemeClr val="accent1">
                    <a:lumMod val="75000"/>
                  </a:schemeClr>
                </a:solidFill>
              </a:rPr>
              <a:t>kanonizitaet_kvvs</a:t>
            </a:r>
            <a:endParaRPr lang="de-DE" dirty="0">
              <a:solidFill>
                <a:schemeClr val="accent1">
                  <a:lumMod val="75000"/>
                </a:schemeClr>
              </a:solidFill>
            </a:endParaRPr>
          </a:p>
        </p:txBody>
      </p:sp>
    </p:spTree>
    <p:extLst>
      <p:ext uri="{BB962C8B-B14F-4D97-AF65-F5344CB8AC3E}">
        <p14:creationId xmlns:p14="http://schemas.microsoft.com/office/powerpoint/2010/main" val="125972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graphicFrame>
        <p:nvGraphicFramePr>
          <p:cNvPr id="6" name="Tabelle 5">
            <a:extLst>
              <a:ext uri="{FF2B5EF4-FFF2-40B4-BE49-F238E27FC236}">
                <a16:creationId xmlns:a16="http://schemas.microsoft.com/office/drawing/2014/main" id="{7136F817-CC40-D3C9-AA3B-304FC5FC5282}"/>
              </a:ext>
            </a:extLst>
          </p:cNvPr>
          <p:cNvGraphicFramePr>
            <a:graphicFrameLocks noGrp="1"/>
          </p:cNvGraphicFramePr>
          <p:nvPr>
            <p:extLst>
              <p:ext uri="{D42A27DB-BD31-4B8C-83A1-F6EECF244321}">
                <p14:modId xmlns:p14="http://schemas.microsoft.com/office/powerpoint/2010/main" val="3255581386"/>
              </p:ext>
            </p:extLst>
          </p:nvPr>
        </p:nvGraphicFramePr>
        <p:xfrm>
          <a:off x="5188472" y="1055845"/>
          <a:ext cx="6399158" cy="922620"/>
        </p:xfrm>
        <a:graphic>
          <a:graphicData uri="http://schemas.openxmlformats.org/drawingml/2006/table">
            <a:tbl>
              <a:tblPr/>
              <a:tblGrid>
                <a:gridCol w="1248839">
                  <a:extLst>
                    <a:ext uri="{9D8B030D-6E8A-4147-A177-3AD203B41FA5}">
                      <a16:colId xmlns:a16="http://schemas.microsoft.com/office/drawing/2014/main" val="115968192"/>
                    </a:ext>
                  </a:extLst>
                </a:gridCol>
                <a:gridCol w="1716773">
                  <a:extLst>
                    <a:ext uri="{9D8B030D-6E8A-4147-A177-3AD203B41FA5}">
                      <a16:colId xmlns:a16="http://schemas.microsoft.com/office/drawing/2014/main" val="2626453238"/>
                    </a:ext>
                  </a:extLst>
                </a:gridCol>
                <a:gridCol w="1716773">
                  <a:extLst>
                    <a:ext uri="{9D8B030D-6E8A-4147-A177-3AD203B41FA5}">
                      <a16:colId xmlns:a16="http://schemas.microsoft.com/office/drawing/2014/main" val="1249808372"/>
                    </a:ext>
                  </a:extLst>
                </a:gridCol>
                <a:gridCol w="1716773">
                  <a:extLst>
                    <a:ext uri="{9D8B030D-6E8A-4147-A177-3AD203B41FA5}">
                      <a16:colId xmlns:a16="http://schemas.microsoft.com/office/drawing/2014/main" val="2823003802"/>
                    </a:ext>
                  </a:extLst>
                </a:gridCol>
              </a:tblGrid>
              <a:tr h="245441">
                <a:tc>
                  <a:txBody>
                    <a:bodyPr/>
                    <a:lstStyle/>
                    <a:p>
                      <a:r>
                        <a:rPr lang="de-DE" sz="2800" b="1" dirty="0">
                          <a:solidFill>
                            <a:srgbClr val="000000"/>
                          </a:solidFill>
                          <a:effectLst/>
                          <a:latin typeface="Helvetica Neue" panose="02000503000000020004" pitchFamily="2" charset="0"/>
                        </a:rPr>
                        <a:t>Top</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D-Ö</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D-S</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Ö-S</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63137170"/>
                  </a:ext>
                </a:extLst>
              </a:tr>
              <a:tr h="337667">
                <a:tc>
                  <a:txBody>
                    <a:bodyPr/>
                    <a:lstStyle/>
                    <a:p>
                      <a:r>
                        <a:rPr lang="de-DE" sz="2800" dirty="0">
                          <a:solidFill>
                            <a:srgbClr val="000000"/>
                          </a:solidFill>
                          <a:effectLst/>
                          <a:latin typeface="Helvetica Neue" panose="02000503000000020004" pitchFamily="2" charset="0"/>
                        </a:rPr>
                        <a:t>100</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a:solidFill>
                            <a:srgbClr val="000000"/>
                          </a:solidFill>
                          <a:effectLst/>
                          <a:latin typeface="Helvetica Neue" panose="02000503000000020004" pitchFamily="2" charset="0"/>
                        </a:rPr>
                        <a:t>0.2305</a:t>
                      </a:r>
                      <a:endParaRPr lang="de-DE" sz="2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2800" dirty="0">
                          <a:solidFill>
                            <a:srgbClr val="000000"/>
                          </a:solidFill>
                          <a:effectLst/>
                          <a:latin typeface="Helvetica Neue" panose="02000503000000020004" pitchFamily="2" charset="0"/>
                        </a:rPr>
                        <a:t>0.4562</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2800" dirty="0">
                          <a:solidFill>
                            <a:srgbClr val="000000"/>
                          </a:solidFill>
                          <a:effectLst/>
                          <a:latin typeface="Helvetica Neue" panose="02000503000000020004" pitchFamily="2" charset="0"/>
                        </a:rPr>
                        <a:t>0.1094</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12673"/>
                  </a:ext>
                </a:extLst>
              </a:tr>
            </a:tbl>
          </a:graphicData>
        </a:graphic>
      </p:graphicFrame>
      <p:sp>
        <p:nvSpPr>
          <p:cNvPr id="7" name="Textfeld 6">
            <a:extLst>
              <a:ext uri="{FF2B5EF4-FFF2-40B4-BE49-F238E27FC236}">
                <a16:creationId xmlns:a16="http://schemas.microsoft.com/office/drawing/2014/main" id="{E1DAE83C-7B68-6223-28AE-7A6AB7CC1F29}"/>
              </a:ext>
            </a:extLst>
          </p:cNvPr>
          <p:cNvSpPr txBox="1"/>
          <p:nvPr/>
        </p:nvSpPr>
        <p:spPr>
          <a:xfrm>
            <a:off x="4980377" y="181850"/>
            <a:ext cx="5580993" cy="707886"/>
          </a:xfrm>
          <a:prstGeom prst="rect">
            <a:avLst/>
          </a:prstGeom>
          <a:noFill/>
        </p:spPr>
        <p:txBody>
          <a:bodyPr wrap="square" rtlCol="0">
            <a:spAutoFit/>
          </a:bodyPr>
          <a:lstStyle/>
          <a:p>
            <a:r>
              <a:rPr lang="de-DE" sz="4000" b="1" dirty="0">
                <a:solidFill>
                  <a:schemeClr val="accent5">
                    <a:lumMod val="50000"/>
                  </a:schemeClr>
                </a:solidFill>
              </a:rPr>
              <a:t>Kendalls Tau</a:t>
            </a:r>
          </a:p>
        </p:txBody>
      </p:sp>
      <p:cxnSp>
        <p:nvCxnSpPr>
          <p:cNvPr id="9" name="Gerade Verbindung 8">
            <a:extLst>
              <a:ext uri="{FF2B5EF4-FFF2-40B4-BE49-F238E27FC236}">
                <a16:creationId xmlns:a16="http://schemas.microsoft.com/office/drawing/2014/main" id="{5CA300DD-69EB-9B80-470E-68913631E557}"/>
              </a:ext>
            </a:extLst>
          </p:cNvPr>
          <p:cNvCxnSpPr>
            <a:cxnSpLocks/>
          </p:cNvCxnSpPr>
          <p:nvPr/>
        </p:nvCxnSpPr>
        <p:spPr>
          <a:xfrm>
            <a:off x="4845269" y="75471"/>
            <a:ext cx="0" cy="1750154"/>
          </a:xfrm>
          <a:prstGeom prst="line">
            <a:avLst/>
          </a:prstGeom>
        </p:spPr>
        <p:style>
          <a:lnRef idx="1">
            <a:schemeClr val="dk1"/>
          </a:lnRef>
          <a:fillRef idx="0">
            <a:schemeClr val="dk1"/>
          </a:fillRef>
          <a:effectRef idx="0">
            <a:schemeClr val="dk1"/>
          </a:effectRef>
          <a:fontRef idx="minor">
            <a:schemeClr val="tx1"/>
          </a:fontRef>
        </p:style>
      </p:cxnSp>
      <p:pic>
        <p:nvPicPr>
          <p:cNvPr id="5" name="Grafik 4" descr="Ein Bild, das Text, Screenshot, Diagramm, Reihe enthält.&#10;&#10;Automatisch generierte Beschreibung">
            <a:extLst>
              <a:ext uri="{FF2B5EF4-FFF2-40B4-BE49-F238E27FC236}">
                <a16:creationId xmlns:a16="http://schemas.microsoft.com/office/drawing/2014/main" id="{D7DAB887-230E-B7EF-7120-2ACEB2C58ECA}"/>
              </a:ext>
            </a:extLst>
          </p:cNvPr>
          <p:cNvPicPr>
            <a:picLocks noChangeAspect="1"/>
          </p:cNvPicPr>
          <p:nvPr/>
        </p:nvPicPr>
        <p:blipFill rotWithShape="1">
          <a:blip r:embed="rId3"/>
          <a:srcRect t="9781" r="6043"/>
          <a:stretch/>
        </p:blipFill>
        <p:spPr>
          <a:xfrm>
            <a:off x="281545" y="2345728"/>
            <a:ext cx="9397663" cy="4511843"/>
          </a:xfrm>
          <a:prstGeom prst="rect">
            <a:avLst/>
          </a:prstGeom>
        </p:spPr>
      </p:pic>
      <p:sp>
        <p:nvSpPr>
          <p:cNvPr id="8" name="Rechteck 7">
            <a:extLst>
              <a:ext uri="{FF2B5EF4-FFF2-40B4-BE49-F238E27FC236}">
                <a16:creationId xmlns:a16="http://schemas.microsoft.com/office/drawing/2014/main" id="{33353F4A-6869-A715-EB0F-E59921D52960}"/>
              </a:ext>
            </a:extLst>
          </p:cNvPr>
          <p:cNvSpPr/>
          <p:nvPr/>
        </p:nvSpPr>
        <p:spPr>
          <a:xfrm>
            <a:off x="10110275" y="3240593"/>
            <a:ext cx="304074" cy="311374"/>
          </a:xfrm>
          <a:prstGeom prst="rect">
            <a:avLst/>
          </a:prstGeom>
          <a:solidFill>
            <a:srgbClr val="90E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DAEADB2D-65FF-8A60-FB1D-2F0BD905C273}"/>
              </a:ext>
            </a:extLst>
          </p:cNvPr>
          <p:cNvSpPr txBox="1"/>
          <p:nvPr/>
        </p:nvSpPr>
        <p:spPr>
          <a:xfrm>
            <a:off x="10414349" y="3090302"/>
            <a:ext cx="1755037" cy="923330"/>
          </a:xfrm>
          <a:prstGeom prst="rect">
            <a:avLst/>
          </a:prstGeom>
          <a:noFill/>
        </p:spPr>
        <p:txBody>
          <a:bodyPr wrap="square" rtlCol="0">
            <a:spAutoFit/>
          </a:bodyPr>
          <a:lstStyle/>
          <a:p>
            <a:r>
              <a:rPr lang="de-DE" dirty="0"/>
              <a:t>Autor mit GND-Ländercode Österreich </a:t>
            </a:r>
          </a:p>
        </p:txBody>
      </p:sp>
      <p:sp>
        <p:nvSpPr>
          <p:cNvPr id="12" name="Inhaltsplatzhalter 2">
            <a:extLst>
              <a:ext uri="{FF2B5EF4-FFF2-40B4-BE49-F238E27FC236}">
                <a16:creationId xmlns:a16="http://schemas.microsoft.com/office/drawing/2014/main" id="{74F0FDCE-8531-31D8-6167-2B9D7962B567}"/>
              </a:ext>
            </a:extLst>
          </p:cNvPr>
          <p:cNvSpPr txBox="1">
            <a:spLocks/>
          </p:cNvSpPr>
          <p:nvPr/>
        </p:nvSpPr>
        <p:spPr>
          <a:xfrm>
            <a:off x="211874" y="1592300"/>
            <a:ext cx="7180817" cy="84480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Spitze von 20 </a:t>
            </a:r>
            <a:r>
              <a:rPr lang="de-DE" sz="2000" b="1" dirty="0" err="1"/>
              <a:t>Autor:innen</a:t>
            </a:r>
            <a:r>
              <a:rPr lang="de-DE" sz="2000" b="1" dirty="0"/>
              <a:t> nach Land</a:t>
            </a:r>
          </a:p>
          <a:p>
            <a:pPr marL="0" indent="0">
              <a:buFont typeface="Arial" panose="020B0604020202020204" pitchFamily="34" charset="0"/>
              <a:buNone/>
            </a:pPr>
            <a:r>
              <a:rPr lang="de-DE" sz="2000" b="1" dirty="0"/>
              <a:t>(Durchschnitt der relativen Häufigkeiten (Inhalt))</a:t>
            </a:r>
          </a:p>
        </p:txBody>
      </p:sp>
      <p:pic>
        <p:nvPicPr>
          <p:cNvPr id="2" name="Picture 2">
            <a:extLst>
              <a:ext uri="{FF2B5EF4-FFF2-40B4-BE49-F238E27FC236}">
                <a16:creationId xmlns:a16="http://schemas.microsoft.com/office/drawing/2014/main" id="{1CC4EE91-6BE0-305E-5C12-63BD19CD8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graphicFrame>
        <p:nvGraphicFramePr>
          <p:cNvPr id="6" name="Tabelle 5">
            <a:extLst>
              <a:ext uri="{FF2B5EF4-FFF2-40B4-BE49-F238E27FC236}">
                <a16:creationId xmlns:a16="http://schemas.microsoft.com/office/drawing/2014/main" id="{7136F817-CC40-D3C9-AA3B-304FC5FC5282}"/>
              </a:ext>
            </a:extLst>
          </p:cNvPr>
          <p:cNvGraphicFramePr>
            <a:graphicFrameLocks noGrp="1"/>
          </p:cNvGraphicFramePr>
          <p:nvPr/>
        </p:nvGraphicFramePr>
        <p:xfrm>
          <a:off x="5125461" y="1130990"/>
          <a:ext cx="6399158" cy="922620"/>
        </p:xfrm>
        <a:graphic>
          <a:graphicData uri="http://schemas.openxmlformats.org/drawingml/2006/table">
            <a:tbl>
              <a:tblPr/>
              <a:tblGrid>
                <a:gridCol w="1248839">
                  <a:extLst>
                    <a:ext uri="{9D8B030D-6E8A-4147-A177-3AD203B41FA5}">
                      <a16:colId xmlns:a16="http://schemas.microsoft.com/office/drawing/2014/main" val="115968192"/>
                    </a:ext>
                  </a:extLst>
                </a:gridCol>
                <a:gridCol w="1716773">
                  <a:extLst>
                    <a:ext uri="{9D8B030D-6E8A-4147-A177-3AD203B41FA5}">
                      <a16:colId xmlns:a16="http://schemas.microsoft.com/office/drawing/2014/main" val="2626453238"/>
                    </a:ext>
                  </a:extLst>
                </a:gridCol>
                <a:gridCol w="1716773">
                  <a:extLst>
                    <a:ext uri="{9D8B030D-6E8A-4147-A177-3AD203B41FA5}">
                      <a16:colId xmlns:a16="http://schemas.microsoft.com/office/drawing/2014/main" val="1249808372"/>
                    </a:ext>
                  </a:extLst>
                </a:gridCol>
                <a:gridCol w="1716773">
                  <a:extLst>
                    <a:ext uri="{9D8B030D-6E8A-4147-A177-3AD203B41FA5}">
                      <a16:colId xmlns:a16="http://schemas.microsoft.com/office/drawing/2014/main" val="2823003802"/>
                    </a:ext>
                  </a:extLst>
                </a:gridCol>
              </a:tblGrid>
              <a:tr h="245441">
                <a:tc>
                  <a:txBody>
                    <a:bodyPr/>
                    <a:lstStyle/>
                    <a:p>
                      <a:r>
                        <a:rPr lang="de-DE" sz="2800" b="1" dirty="0">
                          <a:solidFill>
                            <a:srgbClr val="000000"/>
                          </a:solidFill>
                          <a:effectLst/>
                          <a:latin typeface="Helvetica Neue" panose="02000503000000020004" pitchFamily="2" charset="0"/>
                        </a:rPr>
                        <a:t>Top</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D-Ö</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D-S</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b="1" dirty="0">
                          <a:solidFill>
                            <a:srgbClr val="000000"/>
                          </a:solidFill>
                          <a:effectLst/>
                          <a:latin typeface="Helvetica Neue" panose="02000503000000020004" pitchFamily="2" charset="0"/>
                        </a:rPr>
                        <a:t>Ö-S</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63137170"/>
                  </a:ext>
                </a:extLst>
              </a:tr>
              <a:tr h="337667">
                <a:tc>
                  <a:txBody>
                    <a:bodyPr/>
                    <a:lstStyle/>
                    <a:p>
                      <a:r>
                        <a:rPr lang="de-DE" sz="2800" dirty="0">
                          <a:solidFill>
                            <a:srgbClr val="000000"/>
                          </a:solidFill>
                          <a:effectLst/>
                          <a:latin typeface="Helvetica Neue" panose="02000503000000020004" pitchFamily="2" charset="0"/>
                        </a:rPr>
                        <a:t>100</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800">
                          <a:solidFill>
                            <a:srgbClr val="000000"/>
                          </a:solidFill>
                          <a:effectLst/>
                          <a:latin typeface="Helvetica Neue" panose="02000503000000020004" pitchFamily="2" charset="0"/>
                        </a:rPr>
                        <a:t>0.2305</a:t>
                      </a:r>
                      <a:endParaRPr lang="de-DE" sz="2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2800" dirty="0">
                          <a:solidFill>
                            <a:srgbClr val="000000"/>
                          </a:solidFill>
                          <a:effectLst/>
                          <a:latin typeface="Helvetica Neue" panose="02000503000000020004" pitchFamily="2" charset="0"/>
                        </a:rPr>
                        <a:t>0.4562</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2800" dirty="0">
                          <a:solidFill>
                            <a:srgbClr val="000000"/>
                          </a:solidFill>
                          <a:effectLst/>
                          <a:latin typeface="Helvetica Neue" panose="02000503000000020004" pitchFamily="2" charset="0"/>
                        </a:rPr>
                        <a:t>0.1094</a:t>
                      </a:r>
                      <a:endParaRPr lang="de-DE" sz="2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12673"/>
                  </a:ext>
                </a:extLst>
              </a:tr>
            </a:tbl>
          </a:graphicData>
        </a:graphic>
      </p:graphicFrame>
      <p:cxnSp>
        <p:nvCxnSpPr>
          <p:cNvPr id="9" name="Gerade Verbindung 8">
            <a:extLst>
              <a:ext uri="{FF2B5EF4-FFF2-40B4-BE49-F238E27FC236}">
                <a16:creationId xmlns:a16="http://schemas.microsoft.com/office/drawing/2014/main" id="{5CA300DD-69EB-9B80-470E-68913631E557}"/>
              </a:ext>
            </a:extLst>
          </p:cNvPr>
          <p:cNvCxnSpPr/>
          <p:nvPr/>
        </p:nvCxnSpPr>
        <p:spPr>
          <a:xfrm>
            <a:off x="4845269" y="75471"/>
            <a:ext cx="0" cy="2499563"/>
          </a:xfrm>
          <a:prstGeom prst="line">
            <a:avLst/>
          </a:prstGeom>
        </p:spPr>
        <p:style>
          <a:lnRef idx="1">
            <a:schemeClr val="dk1"/>
          </a:lnRef>
          <a:fillRef idx="0">
            <a:schemeClr val="dk1"/>
          </a:fillRef>
          <a:effectRef idx="0">
            <a:schemeClr val="dk1"/>
          </a:effectRef>
          <a:fontRef idx="minor">
            <a:schemeClr val="tx1"/>
          </a:fontRef>
        </p:style>
      </p:cxnSp>
      <p:sp>
        <p:nvSpPr>
          <p:cNvPr id="8" name="Rechteck 7">
            <a:extLst>
              <a:ext uri="{FF2B5EF4-FFF2-40B4-BE49-F238E27FC236}">
                <a16:creationId xmlns:a16="http://schemas.microsoft.com/office/drawing/2014/main" id="{33353F4A-6869-A715-EB0F-E59921D52960}"/>
              </a:ext>
            </a:extLst>
          </p:cNvPr>
          <p:cNvSpPr/>
          <p:nvPr/>
        </p:nvSpPr>
        <p:spPr>
          <a:xfrm>
            <a:off x="10110275" y="3240593"/>
            <a:ext cx="304074" cy="311374"/>
          </a:xfrm>
          <a:prstGeom prst="rect">
            <a:avLst/>
          </a:prstGeom>
          <a:solidFill>
            <a:srgbClr val="87CE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DAEADB2D-65FF-8A60-FB1D-2F0BD905C273}"/>
              </a:ext>
            </a:extLst>
          </p:cNvPr>
          <p:cNvSpPr txBox="1"/>
          <p:nvPr/>
        </p:nvSpPr>
        <p:spPr>
          <a:xfrm>
            <a:off x="10414349" y="3090302"/>
            <a:ext cx="1755037" cy="923330"/>
          </a:xfrm>
          <a:prstGeom prst="rect">
            <a:avLst/>
          </a:prstGeom>
          <a:noFill/>
        </p:spPr>
        <p:txBody>
          <a:bodyPr wrap="square" rtlCol="0">
            <a:spAutoFit/>
          </a:bodyPr>
          <a:lstStyle/>
          <a:p>
            <a:r>
              <a:rPr lang="de-DE" dirty="0"/>
              <a:t>Autor mit GND-Ländercode Deutschland </a:t>
            </a:r>
          </a:p>
        </p:txBody>
      </p:sp>
      <p:pic>
        <p:nvPicPr>
          <p:cNvPr id="2" name="Grafik 1" descr="Ein Bild, das Text, Screenshot, Diagramm, Reihe enthält.&#10;&#10;Automatisch generierte Beschreibung">
            <a:extLst>
              <a:ext uri="{FF2B5EF4-FFF2-40B4-BE49-F238E27FC236}">
                <a16:creationId xmlns:a16="http://schemas.microsoft.com/office/drawing/2014/main" id="{132534FC-0D9E-0B2F-CC1C-DBFC9B1601C8}"/>
              </a:ext>
            </a:extLst>
          </p:cNvPr>
          <p:cNvPicPr>
            <a:picLocks noChangeAspect="1"/>
          </p:cNvPicPr>
          <p:nvPr/>
        </p:nvPicPr>
        <p:blipFill>
          <a:blip r:embed="rId3"/>
          <a:stretch>
            <a:fillRect/>
          </a:stretch>
        </p:blipFill>
        <p:spPr>
          <a:xfrm>
            <a:off x="292345" y="2182323"/>
            <a:ext cx="9394096" cy="4697049"/>
          </a:xfrm>
          <a:prstGeom prst="rect">
            <a:avLst/>
          </a:prstGeom>
        </p:spPr>
      </p:pic>
      <p:sp>
        <p:nvSpPr>
          <p:cNvPr id="5" name="Textfeld 4">
            <a:extLst>
              <a:ext uri="{FF2B5EF4-FFF2-40B4-BE49-F238E27FC236}">
                <a16:creationId xmlns:a16="http://schemas.microsoft.com/office/drawing/2014/main" id="{B3641FDE-DCFF-504C-EBEC-C3175B412193}"/>
              </a:ext>
            </a:extLst>
          </p:cNvPr>
          <p:cNvSpPr txBox="1"/>
          <p:nvPr/>
        </p:nvSpPr>
        <p:spPr>
          <a:xfrm>
            <a:off x="4980377" y="181850"/>
            <a:ext cx="5580993" cy="707886"/>
          </a:xfrm>
          <a:prstGeom prst="rect">
            <a:avLst/>
          </a:prstGeom>
          <a:noFill/>
        </p:spPr>
        <p:txBody>
          <a:bodyPr wrap="square" rtlCol="0">
            <a:spAutoFit/>
          </a:bodyPr>
          <a:lstStyle/>
          <a:p>
            <a:r>
              <a:rPr lang="de-DE" sz="4000" b="1" dirty="0">
                <a:solidFill>
                  <a:schemeClr val="accent5">
                    <a:lumMod val="50000"/>
                  </a:schemeClr>
                </a:solidFill>
              </a:rPr>
              <a:t>Kendalls Tau</a:t>
            </a:r>
          </a:p>
        </p:txBody>
      </p:sp>
      <p:sp>
        <p:nvSpPr>
          <p:cNvPr id="12" name="Inhaltsplatzhalter 11">
            <a:extLst>
              <a:ext uri="{FF2B5EF4-FFF2-40B4-BE49-F238E27FC236}">
                <a16:creationId xmlns:a16="http://schemas.microsoft.com/office/drawing/2014/main" id="{AE8EF96B-AEEE-8A35-0190-B03025EB0131}"/>
              </a:ext>
            </a:extLst>
          </p:cNvPr>
          <p:cNvSpPr>
            <a:spLocks noGrp="1"/>
          </p:cNvSpPr>
          <p:nvPr>
            <p:ph idx="1"/>
          </p:nvPr>
        </p:nvSpPr>
        <p:spPr>
          <a:xfrm>
            <a:off x="838200" y="1825625"/>
            <a:ext cx="8928712" cy="4351338"/>
          </a:xfrm>
        </p:spPr>
        <p:txBody>
          <a:bodyPr/>
          <a:lstStyle/>
          <a:p>
            <a:endParaRPr lang="de-DE" dirty="0"/>
          </a:p>
        </p:txBody>
      </p:sp>
      <p:sp>
        <p:nvSpPr>
          <p:cNvPr id="13" name="Inhaltsplatzhalter 2">
            <a:extLst>
              <a:ext uri="{FF2B5EF4-FFF2-40B4-BE49-F238E27FC236}">
                <a16:creationId xmlns:a16="http://schemas.microsoft.com/office/drawing/2014/main" id="{299477A0-E324-CC5A-10BB-9DF70372BAC1}"/>
              </a:ext>
            </a:extLst>
          </p:cNvPr>
          <p:cNvSpPr txBox="1">
            <a:spLocks/>
          </p:cNvSpPr>
          <p:nvPr/>
        </p:nvSpPr>
        <p:spPr>
          <a:xfrm>
            <a:off x="211874" y="1592300"/>
            <a:ext cx="7180817" cy="84480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a:t>Spitze von 20 Autor:innen nach Land</a:t>
            </a:r>
          </a:p>
          <a:p>
            <a:pPr marL="0" indent="0">
              <a:buFont typeface="Arial" panose="020B0604020202020204" pitchFamily="34" charset="0"/>
              <a:buNone/>
            </a:pPr>
            <a:r>
              <a:rPr lang="de-DE" sz="2000" b="1"/>
              <a:t>(Durchschnitt der relativen Häufigkeiten (Inhalt))</a:t>
            </a:r>
            <a:endParaRPr lang="de-DE" sz="2000" b="1" dirty="0"/>
          </a:p>
        </p:txBody>
      </p:sp>
      <p:pic>
        <p:nvPicPr>
          <p:cNvPr id="3" name="Picture 2">
            <a:extLst>
              <a:ext uri="{FF2B5EF4-FFF2-40B4-BE49-F238E27FC236}">
                <a16:creationId xmlns:a16="http://schemas.microsoft.com/office/drawing/2014/main" id="{EBF1A444-5766-1D84-6FCE-88AF25DF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9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156002" y="2152632"/>
            <a:ext cx="4913586" cy="844803"/>
          </a:xfrm>
          <a:noFill/>
        </p:spPr>
        <p:txBody>
          <a:bodyPr>
            <a:normAutofit/>
          </a:bodyPr>
          <a:lstStyle/>
          <a:p>
            <a:pPr marL="0" indent="0">
              <a:buNone/>
            </a:pPr>
            <a:r>
              <a:rPr lang="de-DE" sz="2000" b="1" dirty="0"/>
              <a:t>Rangunterschiede von Österreich zu Deutschland</a:t>
            </a:r>
          </a:p>
        </p:txBody>
      </p:sp>
      <p:pic>
        <p:nvPicPr>
          <p:cNvPr id="2" name="Grafik 1">
            <a:extLst>
              <a:ext uri="{FF2B5EF4-FFF2-40B4-BE49-F238E27FC236}">
                <a16:creationId xmlns:a16="http://schemas.microsoft.com/office/drawing/2014/main" id="{1B8D91B8-54FA-ED0B-35B4-3FA7EAE0C19A}"/>
              </a:ext>
            </a:extLst>
          </p:cNvPr>
          <p:cNvPicPr>
            <a:picLocks noChangeAspect="1"/>
          </p:cNvPicPr>
          <p:nvPr/>
        </p:nvPicPr>
        <p:blipFill>
          <a:blip r:embed="rId3"/>
          <a:srcRect/>
          <a:stretch/>
        </p:blipFill>
        <p:spPr>
          <a:xfrm>
            <a:off x="2156761" y="2808637"/>
            <a:ext cx="7772400" cy="3886200"/>
          </a:xfrm>
          <a:prstGeom prst="rect">
            <a:avLst/>
          </a:prstGeom>
        </p:spPr>
      </p:pic>
      <p:sp>
        <p:nvSpPr>
          <p:cNvPr id="5" name="Textfeld 4">
            <a:extLst>
              <a:ext uri="{FF2B5EF4-FFF2-40B4-BE49-F238E27FC236}">
                <a16:creationId xmlns:a16="http://schemas.microsoft.com/office/drawing/2014/main" id="{F8E1114D-4841-EAF4-20EE-16846C22238F}"/>
              </a:ext>
            </a:extLst>
          </p:cNvPr>
          <p:cNvSpPr txBox="1"/>
          <p:nvPr/>
        </p:nvSpPr>
        <p:spPr>
          <a:xfrm>
            <a:off x="4568644" y="2920086"/>
            <a:ext cx="5451749" cy="369332"/>
          </a:xfrm>
          <a:prstGeom prst="rect">
            <a:avLst/>
          </a:prstGeom>
          <a:solidFill>
            <a:schemeClr val="bg1"/>
          </a:solidFill>
          <a:ln>
            <a:solidFill>
              <a:schemeClr val="dk1">
                <a:shade val="15000"/>
              </a:schemeClr>
            </a:solidFill>
          </a:ln>
        </p:spPr>
        <p:txBody>
          <a:bodyPr wrap="none" rtlCol="0">
            <a:spAutoFit/>
          </a:bodyPr>
          <a:lstStyle/>
          <a:p>
            <a:r>
              <a:rPr lang="de-DE" dirty="0"/>
              <a:t>hoher Rang in Österreich, niedriger Rang in Deutschland</a:t>
            </a:r>
          </a:p>
        </p:txBody>
      </p:sp>
      <p:sp>
        <p:nvSpPr>
          <p:cNvPr id="8" name="Pfeil nach rechts 7">
            <a:extLst>
              <a:ext uri="{FF2B5EF4-FFF2-40B4-BE49-F238E27FC236}">
                <a16:creationId xmlns:a16="http://schemas.microsoft.com/office/drawing/2014/main" id="{7808A7E5-6A23-FD2C-CBA1-169F7A5356F5}"/>
              </a:ext>
            </a:extLst>
          </p:cNvPr>
          <p:cNvSpPr/>
          <p:nvPr/>
        </p:nvSpPr>
        <p:spPr>
          <a:xfrm rot="20644931" flipH="1">
            <a:off x="3281566" y="3139666"/>
            <a:ext cx="1200151" cy="444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9631F697-F5B0-DB05-0BCE-82E707277676}"/>
              </a:ext>
            </a:extLst>
          </p:cNvPr>
          <p:cNvSpPr txBox="1"/>
          <p:nvPr/>
        </p:nvSpPr>
        <p:spPr>
          <a:xfrm>
            <a:off x="2328595" y="6070294"/>
            <a:ext cx="5451749" cy="369332"/>
          </a:xfrm>
          <a:prstGeom prst="rect">
            <a:avLst/>
          </a:prstGeom>
          <a:solidFill>
            <a:schemeClr val="bg1"/>
          </a:solidFill>
          <a:ln>
            <a:solidFill>
              <a:schemeClr val="dk1">
                <a:shade val="15000"/>
              </a:schemeClr>
            </a:solidFill>
          </a:ln>
        </p:spPr>
        <p:txBody>
          <a:bodyPr wrap="none" rtlCol="0">
            <a:spAutoFit/>
          </a:bodyPr>
          <a:lstStyle/>
          <a:p>
            <a:r>
              <a:rPr lang="de-DE" dirty="0"/>
              <a:t>hoher Rang in Deutschland, niedriger Rang in Österreich</a:t>
            </a:r>
          </a:p>
        </p:txBody>
      </p:sp>
      <p:sp>
        <p:nvSpPr>
          <p:cNvPr id="11" name="Pfeil nach rechts 10">
            <a:extLst>
              <a:ext uri="{FF2B5EF4-FFF2-40B4-BE49-F238E27FC236}">
                <a16:creationId xmlns:a16="http://schemas.microsoft.com/office/drawing/2014/main" id="{9DFCA91A-DC2D-3E2F-C2A4-318CE6F77F7E}"/>
              </a:ext>
            </a:extLst>
          </p:cNvPr>
          <p:cNvSpPr/>
          <p:nvPr/>
        </p:nvSpPr>
        <p:spPr>
          <a:xfrm rot="20644931">
            <a:off x="7996712" y="5812092"/>
            <a:ext cx="858106" cy="444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C29B2EDA-C62C-7E92-5FE9-B211B6DE1C64}"/>
              </a:ext>
            </a:extLst>
          </p:cNvPr>
          <p:cNvSpPr txBox="1"/>
          <p:nvPr/>
        </p:nvSpPr>
        <p:spPr>
          <a:xfrm>
            <a:off x="5218167" y="3678234"/>
            <a:ext cx="691664" cy="369332"/>
          </a:xfrm>
          <a:prstGeom prst="rect">
            <a:avLst/>
          </a:prstGeom>
          <a:noFill/>
        </p:spPr>
        <p:txBody>
          <a:bodyPr wrap="none" rtlCol="0">
            <a:spAutoFit/>
          </a:bodyPr>
          <a:lstStyle/>
          <a:p>
            <a:r>
              <a:rPr lang="de-DE" dirty="0"/>
              <a:t>Kafka</a:t>
            </a:r>
          </a:p>
        </p:txBody>
      </p:sp>
      <p:sp>
        <p:nvSpPr>
          <p:cNvPr id="14" name="Textfeld 13">
            <a:extLst>
              <a:ext uri="{FF2B5EF4-FFF2-40B4-BE49-F238E27FC236}">
                <a16:creationId xmlns:a16="http://schemas.microsoft.com/office/drawing/2014/main" id="{C1308904-6ED3-F4A1-6B68-4CD85FE26BFF}"/>
              </a:ext>
            </a:extLst>
          </p:cNvPr>
          <p:cNvSpPr txBox="1"/>
          <p:nvPr/>
        </p:nvSpPr>
        <p:spPr>
          <a:xfrm flipH="1">
            <a:off x="4556382" y="4011762"/>
            <a:ext cx="1026412" cy="369332"/>
          </a:xfrm>
          <a:prstGeom prst="rect">
            <a:avLst/>
          </a:prstGeom>
          <a:noFill/>
        </p:spPr>
        <p:txBody>
          <a:bodyPr wrap="square" rtlCol="0">
            <a:spAutoFit/>
          </a:bodyPr>
          <a:lstStyle/>
          <a:p>
            <a:r>
              <a:rPr lang="de-DE" dirty="0"/>
              <a:t>Handke</a:t>
            </a:r>
          </a:p>
        </p:txBody>
      </p:sp>
      <p:cxnSp>
        <p:nvCxnSpPr>
          <p:cNvPr id="15" name="Gerade Verbindung mit Pfeil 14">
            <a:extLst>
              <a:ext uri="{FF2B5EF4-FFF2-40B4-BE49-F238E27FC236}">
                <a16:creationId xmlns:a16="http://schemas.microsoft.com/office/drawing/2014/main" id="{7D9509E6-5F56-60F3-A456-B11CD111F724}"/>
              </a:ext>
            </a:extLst>
          </p:cNvPr>
          <p:cNvCxnSpPr>
            <a:cxnSpLocks/>
          </p:cNvCxnSpPr>
          <p:nvPr/>
        </p:nvCxnSpPr>
        <p:spPr>
          <a:xfrm>
            <a:off x="5198598" y="4271383"/>
            <a:ext cx="482524" cy="525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Gerade Verbindung mit Pfeil 15">
            <a:extLst>
              <a:ext uri="{FF2B5EF4-FFF2-40B4-BE49-F238E27FC236}">
                <a16:creationId xmlns:a16="http://schemas.microsoft.com/office/drawing/2014/main" id="{B85887D6-0A41-C4B2-43A8-61224DAF7389}"/>
              </a:ext>
            </a:extLst>
          </p:cNvPr>
          <p:cNvCxnSpPr>
            <a:cxnSpLocks/>
            <a:stCxn id="13" idx="2"/>
          </p:cNvCxnSpPr>
          <p:nvPr/>
        </p:nvCxnSpPr>
        <p:spPr>
          <a:xfrm>
            <a:off x="5563999" y="4047566"/>
            <a:ext cx="153660" cy="749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feld 17">
            <a:extLst>
              <a:ext uri="{FF2B5EF4-FFF2-40B4-BE49-F238E27FC236}">
                <a16:creationId xmlns:a16="http://schemas.microsoft.com/office/drawing/2014/main" id="{DA0B7863-0D3F-4AEA-B854-A9F8DCCBEDC7}"/>
              </a:ext>
            </a:extLst>
          </p:cNvPr>
          <p:cNvSpPr txBox="1"/>
          <p:nvPr/>
        </p:nvSpPr>
        <p:spPr>
          <a:xfrm>
            <a:off x="5730072" y="3905560"/>
            <a:ext cx="880754" cy="369332"/>
          </a:xfrm>
          <a:prstGeom prst="rect">
            <a:avLst/>
          </a:prstGeom>
          <a:noFill/>
        </p:spPr>
        <p:txBody>
          <a:bodyPr wrap="none" rtlCol="0">
            <a:spAutoFit/>
          </a:bodyPr>
          <a:lstStyle/>
          <a:p>
            <a:r>
              <a:rPr lang="de-DE" dirty="0"/>
              <a:t>Goethe</a:t>
            </a:r>
          </a:p>
        </p:txBody>
      </p:sp>
      <p:cxnSp>
        <p:nvCxnSpPr>
          <p:cNvPr id="19" name="Gerade Verbindung mit Pfeil 18">
            <a:extLst>
              <a:ext uri="{FF2B5EF4-FFF2-40B4-BE49-F238E27FC236}">
                <a16:creationId xmlns:a16="http://schemas.microsoft.com/office/drawing/2014/main" id="{E82C2202-E88C-C979-85C2-801857C24E5D}"/>
              </a:ext>
            </a:extLst>
          </p:cNvPr>
          <p:cNvCxnSpPr>
            <a:cxnSpLocks/>
          </p:cNvCxnSpPr>
          <p:nvPr/>
        </p:nvCxnSpPr>
        <p:spPr>
          <a:xfrm flipH="1">
            <a:off x="5766609" y="4128011"/>
            <a:ext cx="163519" cy="68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feld 19">
            <a:extLst>
              <a:ext uri="{FF2B5EF4-FFF2-40B4-BE49-F238E27FC236}">
                <a16:creationId xmlns:a16="http://schemas.microsoft.com/office/drawing/2014/main" id="{440B7B82-0005-4ECF-E8A1-720DCABF83E6}"/>
              </a:ext>
            </a:extLst>
          </p:cNvPr>
          <p:cNvSpPr txBox="1"/>
          <p:nvPr/>
        </p:nvSpPr>
        <p:spPr>
          <a:xfrm>
            <a:off x="6094699" y="4177136"/>
            <a:ext cx="864339" cy="369332"/>
          </a:xfrm>
          <a:prstGeom prst="rect">
            <a:avLst/>
          </a:prstGeom>
          <a:noFill/>
        </p:spPr>
        <p:txBody>
          <a:bodyPr wrap="none" rtlCol="0">
            <a:spAutoFit/>
          </a:bodyPr>
          <a:lstStyle/>
          <a:p>
            <a:r>
              <a:rPr lang="de-DE" dirty="0"/>
              <a:t>Schiller</a:t>
            </a:r>
          </a:p>
        </p:txBody>
      </p:sp>
      <p:cxnSp>
        <p:nvCxnSpPr>
          <p:cNvPr id="21" name="Gerade Verbindung mit Pfeil 20">
            <a:extLst>
              <a:ext uri="{FF2B5EF4-FFF2-40B4-BE49-F238E27FC236}">
                <a16:creationId xmlns:a16="http://schemas.microsoft.com/office/drawing/2014/main" id="{F15E9C52-C07B-E450-A0F1-9BC568E2B880}"/>
              </a:ext>
            </a:extLst>
          </p:cNvPr>
          <p:cNvCxnSpPr>
            <a:cxnSpLocks/>
          </p:cNvCxnSpPr>
          <p:nvPr/>
        </p:nvCxnSpPr>
        <p:spPr>
          <a:xfrm flipH="1">
            <a:off x="5815559" y="4416847"/>
            <a:ext cx="431816" cy="38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feld 21">
            <a:extLst>
              <a:ext uri="{FF2B5EF4-FFF2-40B4-BE49-F238E27FC236}">
                <a16:creationId xmlns:a16="http://schemas.microsoft.com/office/drawing/2014/main" id="{B932532F-7C80-4281-D0E2-5A6BBAC64C97}"/>
              </a:ext>
            </a:extLst>
          </p:cNvPr>
          <p:cNvSpPr txBox="1"/>
          <p:nvPr/>
        </p:nvSpPr>
        <p:spPr>
          <a:xfrm flipH="1">
            <a:off x="2482255" y="5294153"/>
            <a:ext cx="1026412" cy="646331"/>
          </a:xfrm>
          <a:prstGeom prst="rect">
            <a:avLst/>
          </a:prstGeom>
          <a:noFill/>
        </p:spPr>
        <p:txBody>
          <a:bodyPr wrap="square" rtlCol="0">
            <a:spAutoFit/>
          </a:bodyPr>
          <a:lstStyle/>
          <a:p>
            <a:r>
              <a:rPr lang="de-DE" dirty="0"/>
              <a:t>Ernst Jandl</a:t>
            </a:r>
          </a:p>
        </p:txBody>
      </p:sp>
      <p:cxnSp>
        <p:nvCxnSpPr>
          <p:cNvPr id="23" name="Gerade Verbindung mit Pfeil 22">
            <a:extLst>
              <a:ext uri="{FF2B5EF4-FFF2-40B4-BE49-F238E27FC236}">
                <a16:creationId xmlns:a16="http://schemas.microsoft.com/office/drawing/2014/main" id="{A3152D13-2618-090F-8865-881AC1806B07}"/>
              </a:ext>
            </a:extLst>
          </p:cNvPr>
          <p:cNvCxnSpPr>
            <a:cxnSpLocks/>
          </p:cNvCxnSpPr>
          <p:nvPr/>
        </p:nvCxnSpPr>
        <p:spPr>
          <a:xfrm flipH="1" flipV="1">
            <a:off x="2549763" y="4775710"/>
            <a:ext cx="226891" cy="610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feld 23">
            <a:extLst>
              <a:ext uri="{FF2B5EF4-FFF2-40B4-BE49-F238E27FC236}">
                <a16:creationId xmlns:a16="http://schemas.microsoft.com/office/drawing/2014/main" id="{5E62C6F5-5C75-1D7A-1FA2-1C1AC3D052A6}"/>
              </a:ext>
            </a:extLst>
          </p:cNvPr>
          <p:cNvSpPr txBox="1"/>
          <p:nvPr/>
        </p:nvSpPr>
        <p:spPr>
          <a:xfrm flipH="1">
            <a:off x="3062969" y="5080874"/>
            <a:ext cx="1026412" cy="646331"/>
          </a:xfrm>
          <a:prstGeom prst="rect">
            <a:avLst/>
          </a:prstGeom>
          <a:noFill/>
        </p:spPr>
        <p:txBody>
          <a:bodyPr wrap="square" rtlCol="0">
            <a:spAutoFit/>
          </a:bodyPr>
          <a:lstStyle/>
          <a:p>
            <a:r>
              <a:rPr lang="de-DE" dirty="0"/>
              <a:t>Josef Winkler</a:t>
            </a:r>
          </a:p>
        </p:txBody>
      </p:sp>
      <p:cxnSp>
        <p:nvCxnSpPr>
          <p:cNvPr id="25" name="Gerade Verbindung mit Pfeil 24">
            <a:extLst>
              <a:ext uri="{FF2B5EF4-FFF2-40B4-BE49-F238E27FC236}">
                <a16:creationId xmlns:a16="http://schemas.microsoft.com/office/drawing/2014/main" id="{247978D5-46B1-F750-7159-5D09B30A7714}"/>
              </a:ext>
            </a:extLst>
          </p:cNvPr>
          <p:cNvCxnSpPr>
            <a:cxnSpLocks/>
          </p:cNvCxnSpPr>
          <p:nvPr/>
        </p:nvCxnSpPr>
        <p:spPr>
          <a:xfrm flipH="1" flipV="1">
            <a:off x="2617872" y="4797040"/>
            <a:ext cx="498746" cy="497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feld 25">
            <a:extLst>
              <a:ext uri="{FF2B5EF4-FFF2-40B4-BE49-F238E27FC236}">
                <a16:creationId xmlns:a16="http://schemas.microsoft.com/office/drawing/2014/main" id="{43DAC548-3B48-07F6-E3A4-05700B6CFCDD}"/>
              </a:ext>
            </a:extLst>
          </p:cNvPr>
          <p:cNvSpPr txBox="1"/>
          <p:nvPr/>
        </p:nvSpPr>
        <p:spPr>
          <a:xfrm flipH="1">
            <a:off x="9702140" y="3825835"/>
            <a:ext cx="1405505" cy="646331"/>
          </a:xfrm>
          <a:prstGeom prst="rect">
            <a:avLst/>
          </a:prstGeom>
          <a:noFill/>
        </p:spPr>
        <p:txBody>
          <a:bodyPr wrap="square" rtlCol="0">
            <a:spAutoFit/>
          </a:bodyPr>
          <a:lstStyle/>
          <a:p>
            <a:r>
              <a:rPr lang="de-DE" dirty="0"/>
              <a:t>Judith Hermann</a:t>
            </a:r>
          </a:p>
        </p:txBody>
      </p:sp>
      <p:cxnSp>
        <p:nvCxnSpPr>
          <p:cNvPr id="27" name="Gerade Verbindung mit Pfeil 26">
            <a:extLst>
              <a:ext uri="{FF2B5EF4-FFF2-40B4-BE49-F238E27FC236}">
                <a16:creationId xmlns:a16="http://schemas.microsoft.com/office/drawing/2014/main" id="{C409879E-4B23-8387-EE2B-74C13872A00F}"/>
              </a:ext>
            </a:extLst>
          </p:cNvPr>
          <p:cNvCxnSpPr>
            <a:cxnSpLocks/>
          </p:cNvCxnSpPr>
          <p:nvPr/>
        </p:nvCxnSpPr>
        <p:spPr>
          <a:xfrm flipH="1">
            <a:off x="9550725" y="4339592"/>
            <a:ext cx="512153" cy="49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feld 29">
            <a:extLst>
              <a:ext uri="{FF2B5EF4-FFF2-40B4-BE49-F238E27FC236}">
                <a16:creationId xmlns:a16="http://schemas.microsoft.com/office/drawing/2014/main" id="{ABEBD4D9-D3BD-B912-F80E-4F4EC04FADB5}"/>
              </a:ext>
            </a:extLst>
          </p:cNvPr>
          <p:cNvSpPr txBox="1"/>
          <p:nvPr/>
        </p:nvSpPr>
        <p:spPr>
          <a:xfrm flipH="1">
            <a:off x="8771356" y="3656568"/>
            <a:ext cx="1405505" cy="646331"/>
          </a:xfrm>
          <a:prstGeom prst="rect">
            <a:avLst/>
          </a:prstGeom>
          <a:noFill/>
        </p:spPr>
        <p:txBody>
          <a:bodyPr wrap="square" rtlCol="0">
            <a:spAutoFit/>
          </a:bodyPr>
          <a:lstStyle/>
          <a:p>
            <a:r>
              <a:rPr lang="de-DE" dirty="0"/>
              <a:t>Anna Seghers</a:t>
            </a:r>
          </a:p>
        </p:txBody>
      </p:sp>
      <p:cxnSp>
        <p:nvCxnSpPr>
          <p:cNvPr id="31" name="Gerade Verbindung mit Pfeil 30">
            <a:extLst>
              <a:ext uri="{FF2B5EF4-FFF2-40B4-BE49-F238E27FC236}">
                <a16:creationId xmlns:a16="http://schemas.microsoft.com/office/drawing/2014/main" id="{572A1274-F192-DE89-1C24-BEE08ED87383}"/>
              </a:ext>
            </a:extLst>
          </p:cNvPr>
          <p:cNvCxnSpPr>
            <a:cxnSpLocks/>
          </p:cNvCxnSpPr>
          <p:nvPr/>
        </p:nvCxnSpPr>
        <p:spPr>
          <a:xfrm>
            <a:off x="9381531" y="4237844"/>
            <a:ext cx="92073" cy="567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feld 32">
            <a:extLst>
              <a:ext uri="{FF2B5EF4-FFF2-40B4-BE49-F238E27FC236}">
                <a16:creationId xmlns:a16="http://schemas.microsoft.com/office/drawing/2014/main" id="{555373D1-8F8E-314C-AACE-41F7B376732B}"/>
              </a:ext>
            </a:extLst>
          </p:cNvPr>
          <p:cNvSpPr txBox="1"/>
          <p:nvPr/>
        </p:nvSpPr>
        <p:spPr>
          <a:xfrm flipH="1">
            <a:off x="8176735" y="4271383"/>
            <a:ext cx="1026656" cy="369332"/>
          </a:xfrm>
          <a:prstGeom prst="rect">
            <a:avLst/>
          </a:prstGeom>
          <a:noFill/>
        </p:spPr>
        <p:txBody>
          <a:bodyPr wrap="square" rtlCol="0">
            <a:spAutoFit/>
          </a:bodyPr>
          <a:lstStyle/>
          <a:p>
            <a:r>
              <a:rPr lang="de-DE" dirty="0"/>
              <a:t>H. Mann</a:t>
            </a:r>
          </a:p>
        </p:txBody>
      </p:sp>
      <p:cxnSp>
        <p:nvCxnSpPr>
          <p:cNvPr id="34" name="Gerade Verbindung mit Pfeil 33">
            <a:extLst>
              <a:ext uri="{FF2B5EF4-FFF2-40B4-BE49-F238E27FC236}">
                <a16:creationId xmlns:a16="http://schemas.microsoft.com/office/drawing/2014/main" id="{E0D84F64-F497-DA59-0D0F-3D5DB3F58A40}"/>
              </a:ext>
            </a:extLst>
          </p:cNvPr>
          <p:cNvCxnSpPr>
            <a:cxnSpLocks/>
          </p:cNvCxnSpPr>
          <p:nvPr/>
        </p:nvCxnSpPr>
        <p:spPr>
          <a:xfrm>
            <a:off x="8801013" y="4526072"/>
            <a:ext cx="626554" cy="2792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feld 5">
            <a:extLst>
              <a:ext uri="{FF2B5EF4-FFF2-40B4-BE49-F238E27FC236}">
                <a16:creationId xmlns:a16="http://schemas.microsoft.com/office/drawing/2014/main" id="{399C1560-1547-0B97-A342-BD3058BAA5C2}"/>
              </a:ext>
            </a:extLst>
          </p:cNvPr>
          <p:cNvSpPr txBox="1"/>
          <p:nvPr/>
        </p:nvSpPr>
        <p:spPr>
          <a:xfrm>
            <a:off x="1199845" y="905718"/>
            <a:ext cx="11518385" cy="1077218"/>
          </a:xfrm>
          <a:prstGeom prst="rect">
            <a:avLst/>
          </a:prstGeom>
          <a:noFill/>
        </p:spPr>
        <p:txBody>
          <a:bodyPr wrap="square" rtlCol="0">
            <a:spAutoFit/>
          </a:bodyPr>
          <a:lstStyle/>
          <a:p>
            <a:r>
              <a:rPr lang="de-DE" sz="3200" dirty="0">
                <a:solidFill>
                  <a:schemeClr val="accent5">
                    <a:lumMod val="50000"/>
                  </a:schemeClr>
                </a:solidFill>
              </a:rPr>
              <a:t>Welche Autoren sind in Österreich verglichen mit Deutschland besonders wichtig und umgekehrt?</a:t>
            </a:r>
          </a:p>
        </p:txBody>
      </p:sp>
      <p:pic>
        <p:nvPicPr>
          <p:cNvPr id="7" name="Picture 2">
            <a:extLst>
              <a:ext uri="{FF2B5EF4-FFF2-40B4-BE49-F238E27FC236}">
                <a16:creationId xmlns:a16="http://schemas.microsoft.com/office/drawing/2014/main" id="{3335CC3E-DE47-377D-F52E-6C517FB40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3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10" grpId="0" animBg="1"/>
      <p:bldP spid="11" grpId="0" animBg="1"/>
      <p:bldP spid="13" grpId="0"/>
      <p:bldP spid="14" grpId="0"/>
      <p:bldP spid="18" grpId="0"/>
      <p:bldP spid="20" grpId="0"/>
      <p:bldP spid="22" grpId="0"/>
      <p:bldP spid="24" grpId="0"/>
      <p:bldP spid="26" grpId="0"/>
      <p:bldP spid="30"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156002" y="2152632"/>
            <a:ext cx="4913586" cy="844803"/>
          </a:xfrm>
          <a:noFill/>
        </p:spPr>
        <p:txBody>
          <a:bodyPr>
            <a:normAutofit/>
          </a:bodyPr>
          <a:lstStyle/>
          <a:p>
            <a:pPr marL="0" indent="0">
              <a:buNone/>
            </a:pPr>
            <a:r>
              <a:rPr lang="de-DE" sz="2000" b="1" dirty="0"/>
              <a:t>Rangunterschiede von Österreich zu Deutschland</a:t>
            </a:r>
          </a:p>
        </p:txBody>
      </p:sp>
      <p:graphicFrame>
        <p:nvGraphicFramePr>
          <p:cNvPr id="6" name="Tabelle 5">
            <a:extLst>
              <a:ext uri="{FF2B5EF4-FFF2-40B4-BE49-F238E27FC236}">
                <a16:creationId xmlns:a16="http://schemas.microsoft.com/office/drawing/2014/main" id="{7136F817-CC40-D3C9-AA3B-304FC5FC5282}"/>
              </a:ext>
            </a:extLst>
          </p:cNvPr>
          <p:cNvGraphicFramePr>
            <a:graphicFrameLocks noGrp="1"/>
          </p:cNvGraphicFramePr>
          <p:nvPr/>
        </p:nvGraphicFramePr>
        <p:xfrm>
          <a:off x="5069588" y="941717"/>
          <a:ext cx="5657887" cy="1321911"/>
        </p:xfrm>
        <a:graphic>
          <a:graphicData uri="http://schemas.openxmlformats.org/drawingml/2006/table">
            <a:tbl>
              <a:tblPr/>
              <a:tblGrid>
                <a:gridCol w="1104175">
                  <a:extLst>
                    <a:ext uri="{9D8B030D-6E8A-4147-A177-3AD203B41FA5}">
                      <a16:colId xmlns:a16="http://schemas.microsoft.com/office/drawing/2014/main" val="115968192"/>
                    </a:ext>
                  </a:extLst>
                </a:gridCol>
                <a:gridCol w="1517904">
                  <a:extLst>
                    <a:ext uri="{9D8B030D-6E8A-4147-A177-3AD203B41FA5}">
                      <a16:colId xmlns:a16="http://schemas.microsoft.com/office/drawing/2014/main" val="2626453238"/>
                    </a:ext>
                  </a:extLst>
                </a:gridCol>
                <a:gridCol w="1517904">
                  <a:extLst>
                    <a:ext uri="{9D8B030D-6E8A-4147-A177-3AD203B41FA5}">
                      <a16:colId xmlns:a16="http://schemas.microsoft.com/office/drawing/2014/main" val="1249808372"/>
                    </a:ext>
                  </a:extLst>
                </a:gridCol>
                <a:gridCol w="1517904">
                  <a:extLst>
                    <a:ext uri="{9D8B030D-6E8A-4147-A177-3AD203B41FA5}">
                      <a16:colId xmlns:a16="http://schemas.microsoft.com/office/drawing/2014/main" val="2823003802"/>
                    </a:ext>
                  </a:extLst>
                </a:gridCol>
              </a:tblGrid>
              <a:tr h="209709">
                <a:tc>
                  <a:txBody>
                    <a:bodyPr/>
                    <a:lstStyle/>
                    <a:p>
                      <a:r>
                        <a:rPr lang="de-DE" sz="1800" b="1" dirty="0">
                          <a:solidFill>
                            <a:srgbClr val="000000"/>
                          </a:solidFill>
                          <a:effectLst/>
                          <a:latin typeface="Helvetica Neue" panose="02000503000000020004" pitchFamily="2" charset="0"/>
                        </a:rPr>
                        <a:t>Top</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D-Ö</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D-S</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Ö-S</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63137170"/>
                  </a:ext>
                </a:extLst>
              </a:tr>
              <a:tr h="337667">
                <a:tc>
                  <a:txBody>
                    <a:bodyPr/>
                    <a:lstStyle/>
                    <a:p>
                      <a:r>
                        <a:rPr lang="de-DE" sz="1800" dirty="0">
                          <a:solidFill>
                            <a:srgbClr val="000000"/>
                          </a:solidFill>
                          <a:effectLst/>
                          <a:latin typeface="Helvetica Neue" panose="02000503000000020004" pitchFamily="2" charset="0"/>
                        </a:rPr>
                        <a:t>20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dirty="0">
                          <a:solidFill>
                            <a:srgbClr val="000000"/>
                          </a:solidFill>
                          <a:effectLst/>
                          <a:latin typeface="Helvetica Neue" panose="02000503000000020004" pitchFamily="2" charset="0"/>
                        </a:rPr>
                        <a:t>0.3249</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a:solidFill>
                            <a:srgbClr val="000000"/>
                          </a:solidFill>
                          <a:effectLst/>
                          <a:latin typeface="Helvetica Neue" panose="02000503000000020004" pitchFamily="2" charset="0"/>
                        </a:rPr>
                        <a:t>0.4787</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0.136</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2084290"/>
                  </a:ext>
                </a:extLst>
              </a:tr>
              <a:tr h="337667">
                <a:tc>
                  <a:txBody>
                    <a:bodyPr/>
                    <a:lstStyle/>
                    <a:p>
                      <a:r>
                        <a:rPr lang="de-DE" sz="1800" dirty="0">
                          <a:solidFill>
                            <a:srgbClr val="000000"/>
                          </a:solidFill>
                          <a:effectLst/>
                          <a:latin typeface="Helvetica Neue" panose="02000503000000020004" pitchFamily="2" charset="0"/>
                        </a:rPr>
                        <a:t>50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a:solidFill>
                            <a:srgbClr val="000000"/>
                          </a:solidFill>
                          <a:effectLst/>
                          <a:latin typeface="Helvetica Neue" panose="02000503000000020004" pitchFamily="2" charset="0"/>
                        </a:rPr>
                        <a:t>0.2206</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0.4731</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0.0917</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3416753"/>
                  </a:ext>
                </a:extLst>
              </a:tr>
              <a:tr h="337667">
                <a:tc>
                  <a:txBody>
                    <a:bodyPr/>
                    <a:lstStyle/>
                    <a:p>
                      <a:r>
                        <a:rPr lang="de-DE" sz="1800" dirty="0">
                          <a:solidFill>
                            <a:srgbClr val="000000"/>
                          </a:solidFill>
                          <a:effectLst/>
                          <a:latin typeface="Helvetica Neue" panose="02000503000000020004" pitchFamily="2" charset="0"/>
                        </a:rPr>
                        <a:t>100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a:solidFill>
                            <a:srgbClr val="000000"/>
                          </a:solidFill>
                          <a:effectLst/>
                          <a:latin typeface="Helvetica Neue" panose="02000503000000020004" pitchFamily="2" charset="0"/>
                        </a:rPr>
                        <a:t>0.2305</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0.4562</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0.1094</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12673"/>
                  </a:ext>
                </a:extLst>
              </a:tr>
            </a:tbl>
          </a:graphicData>
        </a:graphic>
      </p:graphicFrame>
      <p:sp>
        <p:nvSpPr>
          <p:cNvPr id="7" name="Textfeld 6">
            <a:extLst>
              <a:ext uri="{FF2B5EF4-FFF2-40B4-BE49-F238E27FC236}">
                <a16:creationId xmlns:a16="http://schemas.microsoft.com/office/drawing/2014/main" id="{E1DAE83C-7B68-6223-28AE-7A6AB7CC1F29}"/>
              </a:ext>
            </a:extLst>
          </p:cNvPr>
          <p:cNvSpPr txBox="1"/>
          <p:nvPr/>
        </p:nvSpPr>
        <p:spPr>
          <a:xfrm>
            <a:off x="4980377" y="181850"/>
            <a:ext cx="5580993" cy="646331"/>
          </a:xfrm>
          <a:prstGeom prst="rect">
            <a:avLst/>
          </a:prstGeom>
          <a:noFill/>
        </p:spPr>
        <p:txBody>
          <a:bodyPr wrap="square" rtlCol="0">
            <a:spAutoFit/>
          </a:bodyPr>
          <a:lstStyle/>
          <a:p>
            <a:r>
              <a:rPr lang="de-DE" dirty="0"/>
              <a:t>Rangkorrelation (Kendalls Tau) zwischen </a:t>
            </a:r>
            <a:r>
              <a:rPr lang="de-DE" dirty="0" err="1"/>
              <a:t>Autor:innen</a:t>
            </a:r>
            <a:r>
              <a:rPr lang="de-DE" dirty="0"/>
              <a:t> mit den höchsten Werten zwischen Nationen</a:t>
            </a:r>
          </a:p>
        </p:txBody>
      </p:sp>
      <p:cxnSp>
        <p:nvCxnSpPr>
          <p:cNvPr id="9" name="Gerade Verbindung 8">
            <a:extLst>
              <a:ext uri="{FF2B5EF4-FFF2-40B4-BE49-F238E27FC236}">
                <a16:creationId xmlns:a16="http://schemas.microsoft.com/office/drawing/2014/main" id="{5CA300DD-69EB-9B80-470E-68913631E557}"/>
              </a:ext>
            </a:extLst>
          </p:cNvPr>
          <p:cNvCxnSpPr/>
          <p:nvPr/>
        </p:nvCxnSpPr>
        <p:spPr>
          <a:xfrm>
            <a:off x="4845269" y="75471"/>
            <a:ext cx="0" cy="2499563"/>
          </a:xfrm>
          <a:prstGeom prst="line">
            <a:avLst/>
          </a:prstGeom>
        </p:spPr>
        <p:style>
          <a:lnRef idx="1">
            <a:schemeClr val="dk1"/>
          </a:lnRef>
          <a:fillRef idx="0">
            <a:schemeClr val="dk1"/>
          </a:fillRef>
          <a:effectRef idx="0">
            <a:schemeClr val="dk1"/>
          </a:effectRef>
          <a:fontRef idx="minor">
            <a:schemeClr val="tx1"/>
          </a:fontRef>
        </p:style>
      </p:cxnSp>
      <p:pic>
        <p:nvPicPr>
          <p:cNvPr id="17" name="Grafik 16" descr="Ein Bild, das Screenshot, Reihe, Diagramm, Steigung enthält.&#10;&#10;Automatisch generierte Beschreibung">
            <a:extLst>
              <a:ext uri="{FF2B5EF4-FFF2-40B4-BE49-F238E27FC236}">
                <a16:creationId xmlns:a16="http://schemas.microsoft.com/office/drawing/2014/main" id="{7EE9C9EB-519B-1C0D-D7E2-BEA59A0B0EA1}"/>
              </a:ext>
            </a:extLst>
          </p:cNvPr>
          <p:cNvPicPr>
            <a:picLocks noChangeAspect="1"/>
          </p:cNvPicPr>
          <p:nvPr/>
        </p:nvPicPr>
        <p:blipFill>
          <a:blip r:embed="rId3"/>
          <a:stretch>
            <a:fillRect/>
          </a:stretch>
        </p:blipFill>
        <p:spPr>
          <a:xfrm>
            <a:off x="2209799" y="2832610"/>
            <a:ext cx="7772400" cy="3886200"/>
          </a:xfrm>
          <a:prstGeom prst="rect">
            <a:avLst/>
          </a:prstGeom>
        </p:spPr>
      </p:pic>
      <p:pic>
        <p:nvPicPr>
          <p:cNvPr id="2" name="Grafik 1" descr="Ein Bild, das Screenshot, Reihe, Diagramm enthält.&#10;&#10;Automatisch generierte Beschreibung">
            <a:extLst>
              <a:ext uri="{FF2B5EF4-FFF2-40B4-BE49-F238E27FC236}">
                <a16:creationId xmlns:a16="http://schemas.microsoft.com/office/drawing/2014/main" id="{1B8D91B8-54FA-ED0B-35B4-3FA7EAE0C19A}"/>
              </a:ext>
            </a:extLst>
          </p:cNvPr>
          <p:cNvPicPr>
            <a:picLocks noChangeAspect="1"/>
          </p:cNvPicPr>
          <p:nvPr/>
        </p:nvPicPr>
        <p:blipFill>
          <a:blip r:embed="rId4"/>
          <a:stretch>
            <a:fillRect/>
          </a:stretch>
        </p:blipFill>
        <p:spPr>
          <a:xfrm>
            <a:off x="2160849" y="2789950"/>
            <a:ext cx="7772400" cy="3886200"/>
          </a:xfrm>
          <a:prstGeom prst="rect">
            <a:avLst/>
          </a:prstGeom>
        </p:spPr>
      </p:pic>
      <p:sp>
        <p:nvSpPr>
          <p:cNvPr id="5" name="Textfeld 4">
            <a:extLst>
              <a:ext uri="{FF2B5EF4-FFF2-40B4-BE49-F238E27FC236}">
                <a16:creationId xmlns:a16="http://schemas.microsoft.com/office/drawing/2014/main" id="{B6F9D355-E91B-5102-88ED-EF96C2DFF758}"/>
              </a:ext>
            </a:extLst>
          </p:cNvPr>
          <p:cNvSpPr txBox="1"/>
          <p:nvPr/>
        </p:nvSpPr>
        <p:spPr>
          <a:xfrm>
            <a:off x="9285077" y="3769245"/>
            <a:ext cx="1685077" cy="369332"/>
          </a:xfrm>
          <a:prstGeom prst="rect">
            <a:avLst/>
          </a:prstGeom>
          <a:noFill/>
        </p:spPr>
        <p:txBody>
          <a:bodyPr wrap="none" rtlCol="0">
            <a:spAutoFit/>
          </a:bodyPr>
          <a:lstStyle/>
          <a:p>
            <a:r>
              <a:rPr lang="de-DE" dirty="0"/>
              <a:t>Judith Hermann</a:t>
            </a:r>
          </a:p>
        </p:txBody>
      </p:sp>
      <p:sp>
        <p:nvSpPr>
          <p:cNvPr id="8" name="Textfeld 7">
            <a:extLst>
              <a:ext uri="{FF2B5EF4-FFF2-40B4-BE49-F238E27FC236}">
                <a16:creationId xmlns:a16="http://schemas.microsoft.com/office/drawing/2014/main" id="{9F98BE51-EC71-60A8-7573-60AA82FDD45F}"/>
              </a:ext>
            </a:extLst>
          </p:cNvPr>
          <p:cNvSpPr txBox="1"/>
          <p:nvPr/>
        </p:nvSpPr>
        <p:spPr>
          <a:xfrm>
            <a:off x="8262130" y="4003250"/>
            <a:ext cx="1458284" cy="369332"/>
          </a:xfrm>
          <a:prstGeom prst="rect">
            <a:avLst/>
          </a:prstGeom>
          <a:noFill/>
        </p:spPr>
        <p:txBody>
          <a:bodyPr wrap="none" rtlCol="0">
            <a:spAutoFit/>
          </a:bodyPr>
          <a:lstStyle/>
          <a:p>
            <a:r>
              <a:rPr lang="de-DE" dirty="0"/>
              <a:t>Anna Seghers</a:t>
            </a:r>
          </a:p>
        </p:txBody>
      </p:sp>
      <p:cxnSp>
        <p:nvCxnSpPr>
          <p:cNvPr id="10" name="Gerade Verbindung mit Pfeil 9">
            <a:extLst>
              <a:ext uri="{FF2B5EF4-FFF2-40B4-BE49-F238E27FC236}">
                <a16:creationId xmlns:a16="http://schemas.microsoft.com/office/drawing/2014/main" id="{A97CD4D3-B152-BB2E-0432-661AC0527B43}"/>
              </a:ext>
            </a:extLst>
          </p:cNvPr>
          <p:cNvCxnSpPr>
            <a:cxnSpLocks/>
          </p:cNvCxnSpPr>
          <p:nvPr/>
        </p:nvCxnSpPr>
        <p:spPr>
          <a:xfrm flipH="1">
            <a:off x="9285077" y="4129370"/>
            <a:ext cx="435337" cy="88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C53C1712-EA5C-4893-0E0E-92DD6C7232B0}"/>
              </a:ext>
            </a:extLst>
          </p:cNvPr>
          <p:cNvCxnSpPr>
            <a:cxnSpLocks/>
          </p:cNvCxnSpPr>
          <p:nvPr/>
        </p:nvCxnSpPr>
        <p:spPr>
          <a:xfrm>
            <a:off x="9189499" y="4250976"/>
            <a:ext cx="0" cy="524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6740A4C1-7DE1-C2B4-F697-D7A1935EB285}"/>
              </a:ext>
            </a:extLst>
          </p:cNvPr>
          <p:cNvSpPr txBox="1"/>
          <p:nvPr/>
        </p:nvSpPr>
        <p:spPr>
          <a:xfrm>
            <a:off x="6576191" y="5957436"/>
            <a:ext cx="2114233" cy="369332"/>
          </a:xfrm>
          <a:prstGeom prst="rect">
            <a:avLst/>
          </a:prstGeom>
          <a:noFill/>
        </p:spPr>
        <p:txBody>
          <a:bodyPr wrap="none" rtlCol="0">
            <a:spAutoFit/>
          </a:bodyPr>
          <a:lstStyle/>
          <a:p>
            <a:r>
              <a:rPr lang="de-DE" dirty="0"/>
              <a:t>Sophie von La Roche</a:t>
            </a:r>
          </a:p>
        </p:txBody>
      </p:sp>
      <p:cxnSp>
        <p:nvCxnSpPr>
          <p:cNvPr id="16" name="Gerade Verbindung mit Pfeil 15">
            <a:extLst>
              <a:ext uri="{FF2B5EF4-FFF2-40B4-BE49-F238E27FC236}">
                <a16:creationId xmlns:a16="http://schemas.microsoft.com/office/drawing/2014/main" id="{CEC50703-5398-3C45-E99B-4AB8F8815611}"/>
              </a:ext>
            </a:extLst>
          </p:cNvPr>
          <p:cNvCxnSpPr>
            <a:cxnSpLocks/>
          </p:cNvCxnSpPr>
          <p:nvPr/>
        </p:nvCxnSpPr>
        <p:spPr>
          <a:xfrm flipV="1">
            <a:off x="8527512" y="5800725"/>
            <a:ext cx="359313" cy="298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B8E4118D-E6EF-1175-E69E-00D80151FC6C}"/>
              </a:ext>
            </a:extLst>
          </p:cNvPr>
          <p:cNvSpPr txBox="1"/>
          <p:nvPr/>
        </p:nvSpPr>
        <p:spPr>
          <a:xfrm>
            <a:off x="2731036" y="5471209"/>
            <a:ext cx="2024978" cy="369332"/>
          </a:xfrm>
          <a:prstGeom prst="rect">
            <a:avLst/>
          </a:prstGeom>
          <a:noFill/>
        </p:spPr>
        <p:txBody>
          <a:bodyPr wrap="none" rtlCol="0">
            <a:spAutoFit/>
          </a:bodyPr>
          <a:lstStyle/>
          <a:p>
            <a:r>
              <a:rPr lang="de-DE" dirty="0"/>
              <a:t>Barbara Frischmuth</a:t>
            </a:r>
          </a:p>
        </p:txBody>
      </p:sp>
      <p:cxnSp>
        <p:nvCxnSpPr>
          <p:cNvPr id="20" name="Gerade Verbindung mit Pfeil 19">
            <a:extLst>
              <a:ext uri="{FF2B5EF4-FFF2-40B4-BE49-F238E27FC236}">
                <a16:creationId xmlns:a16="http://schemas.microsoft.com/office/drawing/2014/main" id="{D9DC45D0-12BD-AA67-58DB-7A401290F568}"/>
              </a:ext>
            </a:extLst>
          </p:cNvPr>
          <p:cNvCxnSpPr>
            <a:cxnSpLocks/>
          </p:cNvCxnSpPr>
          <p:nvPr/>
        </p:nvCxnSpPr>
        <p:spPr>
          <a:xfrm flipH="1" flipV="1">
            <a:off x="2731036" y="4775710"/>
            <a:ext cx="438663" cy="697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feld 21">
            <a:extLst>
              <a:ext uri="{FF2B5EF4-FFF2-40B4-BE49-F238E27FC236}">
                <a16:creationId xmlns:a16="http://schemas.microsoft.com/office/drawing/2014/main" id="{798533E6-43B6-AAE6-590D-88432DEACCAE}"/>
              </a:ext>
            </a:extLst>
          </p:cNvPr>
          <p:cNvSpPr txBox="1"/>
          <p:nvPr/>
        </p:nvSpPr>
        <p:spPr>
          <a:xfrm>
            <a:off x="3142132" y="5100412"/>
            <a:ext cx="2170338" cy="369332"/>
          </a:xfrm>
          <a:prstGeom prst="rect">
            <a:avLst/>
          </a:prstGeom>
          <a:noFill/>
        </p:spPr>
        <p:txBody>
          <a:bodyPr wrap="none" rtlCol="0">
            <a:spAutoFit/>
          </a:bodyPr>
          <a:lstStyle/>
          <a:p>
            <a:r>
              <a:rPr lang="de-DE" dirty="0"/>
              <a:t>Friederike Mayröcker</a:t>
            </a:r>
          </a:p>
        </p:txBody>
      </p:sp>
      <p:cxnSp>
        <p:nvCxnSpPr>
          <p:cNvPr id="23" name="Gerade Verbindung mit Pfeil 22">
            <a:extLst>
              <a:ext uri="{FF2B5EF4-FFF2-40B4-BE49-F238E27FC236}">
                <a16:creationId xmlns:a16="http://schemas.microsoft.com/office/drawing/2014/main" id="{6D3A70F6-4953-02C0-B896-D7B2E26375F5}"/>
              </a:ext>
            </a:extLst>
          </p:cNvPr>
          <p:cNvCxnSpPr>
            <a:cxnSpLocks/>
          </p:cNvCxnSpPr>
          <p:nvPr/>
        </p:nvCxnSpPr>
        <p:spPr>
          <a:xfrm flipH="1" flipV="1">
            <a:off x="3040371" y="4815992"/>
            <a:ext cx="403974" cy="329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feld 27">
            <a:extLst>
              <a:ext uri="{FF2B5EF4-FFF2-40B4-BE49-F238E27FC236}">
                <a16:creationId xmlns:a16="http://schemas.microsoft.com/office/drawing/2014/main" id="{5AA26EE8-B010-4AF3-EE5D-4E5781E190FB}"/>
              </a:ext>
            </a:extLst>
          </p:cNvPr>
          <p:cNvSpPr txBox="1"/>
          <p:nvPr/>
        </p:nvSpPr>
        <p:spPr>
          <a:xfrm>
            <a:off x="1221844" y="5577704"/>
            <a:ext cx="1196802" cy="369332"/>
          </a:xfrm>
          <a:prstGeom prst="rect">
            <a:avLst/>
          </a:prstGeom>
          <a:noFill/>
        </p:spPr>
        <p:txBody>
          <a:bodyPr wrap="none" rtlCol="0">
            <a:spAutoFit/>
          </a:bodyPr>
          <a:lstStyle/>
          <a:p>
            <a:r>
              <a:rPr lang="de-DE" dirty="0"/>
              <a:t>Ernst Jandl</a:t>
            </a:r>
          </a:p>
        </p:txBody>
      </p:sp>
      <p:cxnSp>
        <p:nvCxnSpPr>
          <p:cNvPr id="29" name="Gerade Verbindung mit Pfeil 28">
            <a:extLst>
              <a:ext uri="{FF2B5EF4-FFF2-40B4-BE49-F238E27FC236}">
                <a16:creationId xmlns:a16="http://schemas.microsoft.com/office/drawing/2014/main" id="{0615DF1F-5063-CB4C-9EF6-9DFF6A0FCBA5}"/>
              </a:ext>
            </a:extLst>
          </p:cNvPr>
          <p:cNvCxnSpPr>
            <a:cxnSpLocks/>
          </p:cNvCxnSpPr>
          <p:nvPr/>
        </p:nvCxnSpPr>
        <p:spPr>
          <a:xfrm flipV="1">
            <a:off x="2032599" y="4733050"/>
            <a:ext cx="502036" cy="844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a:extLst>
              <a:ext uri="{FF2B5EF4-FFF2-40B4-BE49-F238E27FC236}">
                <a16:creationId xmlns:a16="http://schemas.microsoft.com/office/drawing/2014/main" id="{03CC4C98-E34D-9E56-33AC-16F96812088D}"/>
              </a:ext>
            </a:extLst>
          </p:cNvPr>
          <p:cNvCxnSpPr>
            <a:cxnSpLocks/>
          </p:cNvCxnSpPr>
          <p:nvPr/>
        </p:nvCxnSpPr>
        <p:spPr>
          <a:xfrm>
            <a:off x="8297122" y="4372582"/>
            <a:ext cx="833895" cy="432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feld 32">
            <a:extLst>
              <a:ext uri="{FF2B5EF4-FFF2-40B4-BE49-F238E27FC236}">
                <a16:creationId xmlns:a16="http://schemas.microsoft.com/office/drawing/2014/main" id="{E592579F-400F-0680-3684-9935624CEDE1}"/>
              </a:ext>
            </a:extLst>
          </p:cNvPr>
          <p:cNvSpPr txBox="1"/>
          <p:nvPr/>
        </p:nvSpPr>
        <p:spPr>
          <a:xfrm>
            <a:off x="6812260" y="4144011"/>
            <a:ext cx="1576072" cy="369332"/>
          </a:xfrm>
          <a:prstGeom prst="rect">
            <a:avLst/>
          </a:prstGeom>
          <a:noFill/>
        </p:spPr>
        <p:txBody>
          <a:bodyPr wrap="none" rtlCol="0">
            <a:spAutoFit/>
          </a:bodyPr>
          <a:lstStyle/>
          <a:p>
            <a:r>
              <a:rPr lang="de-DE" dirty="0"/>
              <a:t>Heinrich Mann</a:t>
            </a:r>
          </a:p>
        </p:txBody>
      </p:sp>
    </p:spTree>
    <p:extLst>
      <p:ext uri="{BB962C8B-B14F-4D97-AF65-F5344CB8AC3E}">
        <p14:creationId xmlns:p14="http://schemas.microsoft.com/office/powerpoint/2010/main" val="404140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156002" y="2152632"/>
            <a:ext cx="4913586" cy="844803"/>
          </a:xfrm>
          <a:noFill/>
        </p:spPr>
        <p:txBody>
          <a:bodyPr>
            <a:normAutofit/>
          </a:bodyPr>
          <a:lstStyle/>
          <a:p>
            <a:pPr marL="0" indent="0">
              <a:buNone/>
            </a:pPr>
            <a:r>
              <a:rPr lang="de-DE" sz="2000" b="1" dirty="0"/>
              <a:t>Rangunterschiede von Österreich zu Deutschland</a:t>
            </a:r>
          </a:p>
        </p:txBody>
      </p:sp>
      <p:pic>
        <p:nvPicPr>
          <p:cNvPr id="17" name="Grafik 16" descr="Ein Bild, das Screenshot, Reihe, Diagramm, Steigung enthält.&#10;&#10;Automatisch generierte Beschreibung">
            <a:extLst>
              <a:ext uri="{FF2B5EF4-FFF2-40B4-BE49-F238E27FC236}">
                <a16:creationId xmlns:a16="http://schemas.microsoft.com/office/drawing/2014/main" id="{7EE9C9EB-519B-1C0D-D7E2-BEA59A0B0EA1}"/>
              </a:ext>
            </a:extLst>
          </p:cNvPr>
          <p:cNvPicPr>
            <a:picLocks noChangeAspect="1"/>
          </p:cNvPicPr>
          <p:nvPr/>
        </p:nvPicPr>
        <p:blipFill>
          <a:blip r:embed="rId3"/>
          <a:stretch>
            <a:fillRect/>
          </a:stretch>
        </p:blipFill>
        <p:spPr>
          <a:xfrm>
            <a:off x="2209799" y="2832610"/>
            <a:ext cx="7772400" cy="3886200"/>
          </a:xfrm>
          <a:prstGeom prst="rect">
            <a:avLst/>
          </a:prstGeom>
        </p:spPr>
      </p:pic>
      <p:pic>
        <p:nvPicPr>
          <p:cNvPr id="2" name="Grafik 1">
            <a:extLst>
              <a:ext uri="{FF2B5EF4-FFF2-40B4-BE49-F238E27FC236}">
                <a16:creationId xmlns:a16="http://schemas.microsoft.com/office/drawing/2014/main" id="{1B8D91B8-54FA-ED0B-35B4-3FA7EAE0C19A}"/>
              </a:ext>
            </a:extLst>
          </p:cNvPr>
          <p:cNvPicPr>
            <a:picLocks noChangeAspect="1"/>
          </p:cNvPicPr>
          <p:nvPr/>
        </p:nvPicPr>
        <p:blipFill>
          <a:blip r:embed="rId4"/>
          <a:srcRect/>
          <a:stretch/>
        </p:blipFill>
        <p:spPr>
          <a:xfrm>
            <a:off x="2160849" y="2789950"/>
            <a:ext cx="7772400" cy="3886200"/>
          </a:xfrm>
          <a:prstGeom prst="rect">
            <a:avLst/>
          </a:prstGeom>
        </p:spPr>
      </p:pic>
      <p:sp>
        <p:nvSpPr>
          <p:cNvPr id="6" name="Textfeld 5">
            <a:extLst>
              <a:ext uri="{FF2B5EF4-FFF2-40B4-BE49-F238E27FC236}">
                <a16:creationId xmlns:a16="http://schemas.microsoft.com/office/drawing/2014/main" id="{44C0F41B-EAB8-F322-9BA6-68F127FB0723}"/>
              </a:ext>
            </a:extLst>
          </p:cNvPr>
          <p:cNvSpPr txBox="1"/>
          <p:nvPr/>
        </p:nvSpPr>
        <p:spPr>
          <a:xfrm>
            <a:off x="1199845" y="905718"/>
            <a:ext cx="11518385" cy="1077218"/>
          </a:xfrm>
          <a:prstGeom prst="rect">
            <a:avLst/>
          </a:prstGeom>
          <a:noFill/>
        </p:spPr>
        <p:txBody>
          <a:bodyPr wrap="square" rtlCol="0">
            <a:spAutoFit/>
          </a:bodyPr>
          <a:lstStyle/>
          <a:p>
            <a:r>
              <a:rPr lang="de-DE" sz="3200" dirty="0">
                <a:solidFill>
                  <a:schemeClr val="accent5">
                    <a:lumMod val="50000"/>
                  </a:schemeClr>
                </a:solidFill>
              </a:rPr>
              <a:t>Welche Autoren sind in Österreich verglichen mit Deutschland besonders wichtig und umgekehrt?</a:t>
            </a:r>
          </a:p>
        </p:txBody>
      </p:sp>
      <p:sp>
        <p:nvSpPr>
          <p:cNvPr id="8" name="Rechteck 7">
            <a:extLst>
              <a:ext uri="{FF2B5EF4-FFF2-40B4-BE49-F238E27FC236}">
                <a16:creationId xmlns:a16="http://schemas.microsoft.com/office/drawing/2014/main" id="{ACE52ED4-7E8F-EA6E-F385-A8ED7F3369B7}"/>
              </a:ext>
            </a:extLst>
          </p:cNvPr>
          <p:cNvSpPr/>
          <p:nvPr/>
        </p:nvSpPr>
        <p:spPr>
          <a:xfrm>
            <a:off x="10110275" y="3240593"/>
            <a:ext cx="304074" cy="311374"/>
          </a:xfrm>
          <a:prstGeom prst="rect">
            <a:avLst/>
          </a:prstGeom>
          <a:solidFill>
            <a:srgbClr val="90E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C15A81E8-3DF3-1402-6F94-C73E86F9CE9C}"/>
              </a:ext>
            </a:extLst>
          </p:cNvPr>
          <p:cNvSpPr txBox="1"/>
          <p:nvPr/>
        </p:nvSpPr>
        <p:spPr>
          <a:xfrm>
            <a:off x="10414349" y="3090302"/>
            <a:ext cx="1755037" cy="923330"/>
          </a:xfrm>
          <a:prstGeom prst="rect">
            <a:avLst/>
          </a:prstGeom>
          <a:noFill/>
        </p:spPr>
        <p:txBody>
          <a:bodyPr wrap="square" rtlCol="0">
            <a:spAutoFit/>
          </a:bodyPr>
          <a:lstStyle/>
          <a:p>
            <a:r>
              <a:rPr lang="de-DE" dirty="0"/>
              <a:t>Autor mit GND-Ländercode Österreich </a:t>
            </a:r>
          </a:p>
        </p:txBody>
      </p:sp>
      <p:pic>
        <p:nvPicPr>
          <p:cNvPr id="5" name="Picture 2">
            <a:extLst>
              <a:ext uri="{FF2B5EF4-FFF2-40B4-BE49-F238E27FC236}">
                <a16:creationId xmlns:a16="http://schemas.microsoft.com/office/drawing/2014/main" id="{4B7E6FF6-81B8-260B-74C3-A15F70E415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92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156002" y="2152632"/>
            <a:ext cx="4913586" cy="844803"/>
          </a:xfrm>
          <a:noFill/>
        </p:spPr>
        <p:txBody>
          <a:bodyPr>
            <a:normAutofit/>
          </a:bodyPr>
          <a:lstStyle/>
          <a:p>
            <a:pPr marL="0" indent="0">
              <a:buNone/>
            </a:pPr>
            <a:r>
              <a:rPr lang="de-DE" sz="2000" b="1" dirty="0"/>
              <a:t>Rangunterschiede von Österreich zu Deutschland</a:t>
            </a:r>
          </a:p>
        </p:txBody>
      </p:sp>
      <p:pic>
        <p:nvPicPr>
          <p:cNvPr id="17" name="Grafik 16">
            <a:extLst>
              <a:ext uri="{FF2B5EF4-FFF2-40B4-BE49-F238E27FC236}">
                <a16:creationId xmlns:a16="http://schemas.microsoft.com/office/drawing/2014/main" id="{7EE9C9EB-519B-1C0D-D7E2-BEA59A0B0EA1}"/>
              </a:ext>
            </a:extLst>
          </p:cNvPr>
          <p:cNvPicPr>
            <a:picLocks noChangeAspect="1"/>
          </p:cNvPicPr>
          <p:nvPr/>
        </p:nvPicPr>
        <p:blipFill>
          <a:blip r:embed="rId3"/>
          <a:srcRect/>
          <a:stretch/>
        </p:blipFill>
        <p:spPr>
          <a:xfrm>
            <a:off x="2209799" y="2832610"/>
            <a:ext cx="7772400" cy="3886200"/>
          </a:xfrm>
          <a:prstGeom prst="rect">
            <a:avLst/>
          </a:prstGeom>
        </p:spPr>
      </p:pic>
      <p:sp>
        <p:nvSpPr>
          <p:cNvPr id="27" name="Textfeld 26">
            <a:extLst>
              <a:ext uri="{FF2B5EF4-FFF2-40B4-BE49-F238E27FC236}">
                <a16:creationId xmlns:a16="http://schemas.microsoft.com/office/drawing/2014/main" id="{EE33E252-8390-E7AC-4C2F-5ABA8B399EF2}"/>
              </a:ext>
            </a:extLst>
          </p:cNvPr>
          <p:cNvSpPr txBox="1"/>
          <p:nvPr/>
        </p:nvSpPr>
        <p:spPr>
          <a:xfrm>
            <a:off x="3387654" y="3196812"/>
            <a:ext cx="807850" cy="369332"/>
          </a:xfrm>
          <a:prstGeom prst="rect">
            <a:avLst/>
          </a:prstGeom>
          <a:noFill/>
        </p:spPr>
        <p:txBody>
          <a:bodyPr wrap="none" rtlCol="0">
            <a:spAutoFit/>
          </a:bodyPr>
          <a:lstStyle/>
          <a:p>
            <a:r>
              <a:rPr lang="de-DE" dirty="0"/>
              <a:t>J. Roth</a:t>
            </a:r>
          </a:p>
        </p:txBody>
      </p:sp>
      <p:cxnSp>
        <p:nvCxnSpPr>
          <p:cNvPr id="28" name="Gerade Verbindung mit Pfeil 27">
            <a:extLst>
              <a:ext uri="{FF2B5EF4-FFF2-40B4-BE49-F238E27FC236}">
                <a16:creationId xmlns:a16="http://schemas.microsoft.com/office/drawing/2014/main" id="{13BF9DEF-3B40-517D-B7C2-B1B06D3F6673}"/>
              </a:ext>
            </a:extLst>
          </p:cNvPr>
          <p:cNvCxnSpPr>
            <a:cxnSpLocks/>
          </p:cNvCxnSpPr>
          <p:nvPr/>
        </p:nvCxnSpPr>
        <p:spPr>
          <a:xfrm flipH="1">
            <a:off x="3014988" y="3381478"/>
            <a:ext cx="431816" cy="38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F40F2DF4-A287-1E36-48D1-2BF4D4E9EBEF}"/>
              </a:ext>
            </a:extLst>
          </p:cNvPr>
          <p:cNvSpPr txBox="1"/>
          <p:nvPr/>
        </p:nvSpPr>
        <p:spPr>
          <a:xfrm>
            <a:off x="3635057" y="3440231"/>
            <a:ext cx="1334917" cy="369332"/>
          </a:xfrm>
          <a:prstGeom prst="rect">
            <a:avLst/>
          </a:prstGeom>
          <a:noFill/>
        </p:spPr>
        <p:txBody>
          <a:bodyPr wrap="none" rtlCol="0">
            <a:spAutoFit/>
          </a:bodyPr>
          <a:lstStyle/>
          <a:p>
            <a:r>
              <a:rPr lang="de-DE" dirty="0" err="1"/>
              <a:t>Ö.v</a:t>
            </a:r>
            <a:r>
              <a:rPr lang="de-DE" dirty="0"/>
              <a:t>. Horváth</a:t>
            </a:r>
          </a:p>
        </p:txBody>
      </p:sp>
      <p:cxnSp>
        <p:nvCxnSpPr>
          <p:cNvPr id="14" name="Gerade Verbindung mit Pfeil 13">
            <a:extLst>
              <a:ext uri="{FF2B5EF4-FFF2-40B4-BE49-F238E27FC236}">
                <a16:creationId xmlns:a16="http://schemas.microsoft.com/office/drawing/2014/main" id="{BEE9ADA9-9512-F6FB-DE3A-C215DD1C3ECC}"/>
              </a:ext>
            </a:extLst>
          </p:cNvPr>
          <p:cNvCxnSpPr>
            <a:cxnSpLocks/>
            <a:stCxn id="12" idx="1"/>
          </p:cNvCxnSpPr>
          <p:nvPr/>
        </p:nvCxnSpPr>
        <p:spPr>
          <a:xfrm flipH="1">
            <a:off x="3152866" y="3624897"/>
            <a:ext cx="482191" cy="169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hteck 1">
            <a:extLst>
              <a:ext uri="{FF2B5EF4-FFF2-40B4-BE49-F238E27FC236}">
                <a16:creationId xmlns:a16="http://schemas.microsoft.com/office/drawing/2014/main" id="{2687659E-FBDE-B947-7849-6E9105A96087}"/>
              </a:ext>
            </a:extLst>
          </p:cNvPr>
          <p:cNvSpPr/>
          <p:nvPr/>
        </p:nvSpPr>
        <p:spPr>
          <a:xfrm>
            <a:off x="10110275" y="3240593"/>
            <a:ext cx="304074" cy="311374"/>
          </a:xfrm>
          <a:prstGeom prst="rect">
            <a:avLst/>
          </a:prstGeom>
          <a:solidFill>
            <a:srgbClr val="87CE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feld 5">
            <a:extLst>
              <a:ext uri="{FF2B5EF4-FFF2-40B4-BE49-F238E27FC236}">
                <a16:creationId xmlns:a16="http://schemas.microsoft.com/office/drawing/2014/main" id="{929A1668-FA68-D626-5287-757B4B7865E8}"/>
              </a:ext>
            </a:extLst>
          </p:cNvPr>
          <p:cNvSpPr txBox="1"/>
          <p:nvPr/>
        </p:nvSpPr>
        <p:spPr>
          <a:xfrm>
            <a:off x="10414349" y="3090302"/>
            <a:ext cx="1755037" cy="923330"/>
          </a:xfrm>
          <a:prstGeom prst="rect">
            <a:avLst/>
          </a:prstGeom>
          <a:noFill/>
        </p:spPr>
        <p:txBody>
          <a:bodyPr wrap="square" rtlCol="0">
            <a:spAutoFit/>
          </a:bodyPr>
          <a:lstStyle/>
          <a:p>
            <a:r>
              <a:rPr lang="de-DE" dirty="0"/>
              <a:t>Autor mit GND-Ländercode Deutschland </a:t>
            </a:r>
          </a:p>
        </p:txBody>
      </p:sp>
      <p:sp>
        <p:nvSpPr>
          <p:cNvPr id="8" name="Textfeld 7">
            <a:extLst>
              <a:ext uri="{FF2B5EF4-FFF2-40B4-BE49-F238E27FC236}">
                <a16:creationId xmlns:a16="http://schemas.microsoft.com/office/drawing/2014/main" id="{0B6AAB76-24ED-E68B-7632-88D813BCD688}"/>
              </a:ext>
            </a:extLst>
          </p:cNvPr>
          <p:cNvSpPr txBox="1"/>
          <p:nvPr/>
        </p:nvSpPr>
        <p:spPr>
          <a:xfrm>
            <a:off x="1199845" y="905718"/>
            <a:ext cx="11518385" cy="1077218"/>
          </a:xfrm>
          <a:prstGeom prst="rect">
            <a:avLst/>
          </a:prstGeom>
          <a:noFill/>
        </p:spPr>
        <p:txBody>
          <a:bodyPr wrap="square" rtlCol="0">
            <a:spAutoFit/>
          </a:bodyPr>
          <a:lstStyle/>
          <a:p>
            <a:r>
              <a:rPr lang="de-DE" sz="3200" dirty="0">
                <a:solidFill>
                  <a:schemeClr val="accent5">
                    <a:lumMod val="50000"/>
                  </a:schemeClr>
                </a:solidFill>
              </a:rPr>
              <a:t>Welche Autoren sind in Österreich verglichen mit Deutschland besonders wichtig und umgekehrt?</a:t>
            </a:r>
          </a:p>
        </p:txBody>
      </p:sp>
    </p:spTree>
    <p:extLst>
      <p:ext uri="{BB962C8B-B14F-4D97-AF65-F5344CB8AC3E}">
        <p14:creationId xmlns:p14="http://schemas.microsoft.com/office/powerpoint/2010/main" val="5847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6CDF-00AD-FE63-DED2-09BD782AF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4ED23F-7ED3-B769-8D6B-B8DAB093140A}"/>
              </a:ext>
            </a:extLst>
          </p:cNvPr>
          <p:cNvSpPr>
            <a:spLocks noGrp="1"/>
          </p:cNvSpPr>
          <p:nvPr>
            <p:ph type="title"/>
          </p:nvPr>
        </p:nvSpPr>
        <p:spPr>
          <a:xfrm>
            <a:off x="273409" y="292013"/>
            <a:ext cx="10515600" cy="1325563"/>
          </a:xfrm>
        </p:spPr>
        <p:txBody>
          <a:bodyPr/>
          <a:lstStyle/>
          <a:p>
            <a:r>
              <a:rPr lang="de-DE" dirty="0"/>
              <a:t>Kanon und Epoche (Geburtsjahr der Autoren)</a:t>
            </a:r>
          </a:p>
        </p:txBody>
      </p:sp>
      <p:pic>
        <p:nvPicPr>
          <p:cNvPr id="4" name="Picture 2">
            <a:extLst>
              <a:ext uri="{FF2B5EF4-FFF2-40B4-BE49-F238E27FC236}">
                <a16:creationId xmlns:a16="http://schemas.microsoft.com/office/drawing/2014/main" id="{676AC4E0-4354-ACD6-9A0B-DDD24A5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9" name="Inhaltsplatzhalter 8" descr="Ein Bild, das Text, Screenshot, Diagramm, Reihe enthält.&#10;&#10;Automatisch generierte Beschreibung">
            <a:extLst>
              <a:ext uri="{FF2B5EF4-FFF2-40B4-BE49-F238E27FC236}">
                <a16:creationId xmlns:a16="http://schemas.microsoft.com/office/drawing/2014/main" id="{41ADF687-9FE8-C8E8-EC74-2FB9B8DE0558}"/>
              </a:ext>
            </a:extLst>
          </p:cNvPr>
          <p:cNvPicPr>
            <a:picLocks noGrp="1" noChangeAspect="1"/>
          </p:cNvPicPr>
          <p:nvPr>
            <p:ph idx="1"/>
          </p:nvPr>
        </p:nvPicPr>
        <p:blipFill>
          <a:blip r:embed="rId3"/>
          <a:stretch>
            <a:fillRect/>
          </a:stretch>
        </p:blipFill>
        <p:spPr>
          <a:xfrm>
            <a:off x="273409" y="1881047"/>
            <a:ext cx="6091873" cy="4351338"/>
          </a:xfrm>
        </p:spPr>
      </p:pic>
      <p:pic>
        <p:nvPicPr>
          <p:cNvPr id="11" name="Grafik 10" descr="Ein Bild, das Text, Screenshot, Diagramm, Reihe enthält.&#10;&#10;Automatisch generierte Beschreibung">
            <a:extLst>
              <a:ext uri="{FF2B5EF4-FFF2-40B4-BE49-F238E27FC236}">
                <a16:creationId xmlns:a16="http://schemas.microsoft.com/office/drawing/2014/main" id="{29E498AD-BE8A-72D9-0048-EF6A4FF5D257}"/>
              </a:ext>
            </a:extLst>
          </p:cNvPr>
          <p:cNvPicPr>
            <a:picLocks noChangeAspect="1"/>
          </p:cNvPicPr>
          <p:nvPr/>
        </p:nvPicPr>
        <p:blipFill>
          <a:blip r:embed="rId4"/>
          <a:stretch>
            <a:fillRect/>
          </a:stretch>
        </p:blipFill>
        <p:spPr>
          <a:xfrm>
            <a:off x="5914031" y="1881046"/>
            <a:ext cx="6096000" cy="4354285"/>
          </a:xfrm>
          <a:prstGeom prst="rect">
            <a:avLst/>
          </a:prstGeom>
        </p:spPr>
      </p:pic>
      <p:sp>
        <p:nvSpPr>
          <p:cNvPr id="12" name="Textfeld 11">
            <a:extLst>
              <a:ext uri="{FF2B5EF4-FFF2-40B4-BE49-F238E27FC236}">
                <a16:creationId xmlns:a16="http://schemas.microsoft.com/office/drawing/2014/main" id="{14874987-8799-943F-4E9A-8BD834705FFE}"/>
              </a:ext>
            </a:extLst>
          </p:cNvPr>
          <p:cNvSpPr txBox="1"/>
          <p:nvPr/>
        </p:nvSpPr>
        <p:spPr>
          <a:xfrm>
            <a:off x="407494" y="1355967"/>
            <a:ext cx="10569625" cy="523220"/>
          </a:xfrm>
          <a:prstGeom prst="rect">
            <a:avLst/>
          </a:prstGeom>
          <a:noFill/>
        </p:spPr>
        <p:txBody>
          <a:bodyPr wrap="none" rtlCol="0">
            <a:spAutoFit/>
          </a:bodyPr>
          <a:lstStyle/>
          <a:p>
            <a:r>
              <a:rPr lang="de-DE" sz="2800" dirty="0"/>
              <a:t>Geburtsdaten und durchschnittliche relative Häufigkeit der </a:t>
            </a:r>
            <a:r>
              <a:rPr lang="de-DE" sz="2800" dirty="0" err="1"/>
              <a:t>Autor:innen</a:t>
            </a:r>
            <a:endParaRPr lang="de-DE" sz="2800" dirty="0"/>
          </a:p>
        </p:txBody>
      </p:sp>
    </p:spTree>
    <p:extLst>
      <p:ext uri="{BB962C8B-B14F-4D97-AF65-F5344CB8AC3E}">
        <p14:creationId xmlns:p14="http://schemas.microsoft.com/office/powerpoint/2010/main" val="24201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96D43-DEDE-D1E1-7E81-020BF36D37F3}"/>
              </a:ext>
            </a:extLst>
          </p:cNvPr>
          <p:cNvSpPr>
            <a:spLocks noGrp="1"/>
          </p:cNvSpPr>
          <p:nvPr>
            <p:ph type="title"/>
          </p:nvPr>
        </p:nvSpPr>
        <p:spPr/>
        <p:txBody>
          <a:bodyPr/>
          <a:lstStyle/>
          <a:p>
            <a:r>
              <a:rPr lang="de-DE"/>
              <a:t>Zusammenfassung Ergebnisse</a:t>
            </a:r>
            <a:endParaRPr lang="de-DE" dirty="0"/>
          </a:p>
        </p:txBody>
      </p:sp>
      <p:sp>
        <p:nvSpPr>
          <p:cNvPr id="4" name="Inhaltsplatzhalter 2">
            <a:extLst>
              <a:ext uri="{FF2B5EF4-FFF2-40B4-BE49-F238E27FC236}">
                <a16:creationId xmlns:a16="http://schemas.microsoft.com/office/drawing/2014/main" id="{1675C3EE-B68D-1172-E822-13E67886D182}"/>
              </a:ext>
            </a:extLst>
          </p:cNvPr>
          <p:cNvSpPr txBox="1">
            <a:spLocks/>
          </p:cNvSpPr>
          <p:nvPr/>
        </p:nvSpPr>
        <p:spPr>
          <a:xfrm>
            <a:off x="253139" y="1558386"/>
            <a:ext cx="11685722" cy="3741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 </a:t>
            </a:r>
            <a:r>
              <a:rPr lang="de-DE" sz="3200" dirty="0"/>
              <a:t>Unterschiede vor allem zwischen österreichischen und deutschen Unis</a:t>
            </a:r>
          </a:p>
          <a:p>
            <a:pPr marL="0" indent="0">
              <a:buNone/>
            </a:pPr>
            <a:r>
              <a:rPr lang="de-DE" sz="3200" dirty="0"/>
              <a:t>🇦🇹 österreichische Unis behandeln mehr:</a:t>
            </a:r>
          </a:p>
          <a:p>
            <a:pPr marL="0" indent="0">
              <a:buNone/>
            </a:pPr>
            <a:r>
              <a:rPr lang="de-DE" sz="3200" dirty="0"/>
              <a:t>	österreichische </a:t>
            </a:r>
            <a:r>
              <a:rPr lang="de-DE" sz="3200" dirty="0" err="1"/>
              <a:t>Autor:innen</a:t>
            </a:r>
            <a:endParaRPr lang="de-DE" sz="3200" dirty="0"/>
          </a:p>
          <a:p>
            <a:pPr marL="0" indent="0">
              <a:buNone/>
            </a:pPr>
            <a:r>
              <a:rPr lang="de-DE" sz="3200" dirty="0"/>
              <a:t>	Frauen</a:t>
            </a:r>
          </a:p>
          <a:p>
            <a:pPr marL="0" indent="0">
              <a:buNone/>
            </a:pPr>
            <a:r>
              <a:rPr lang="de-DE" sz="3200" dirty="0"/>
              <a:t>	verschiedene ~Epochen</a:t>
            </a:r>
          </a:p>
          <a:p>
            <a:pPr marL="0" indent="0">
              <a:buNone/>
            </a:pPr>
            <a:r>
              <a:rPr lang="de-DE" sz="3200" dirty="0"/>
              <a:t>🇩🇪 Frauenanteil bei dt. Unis heute höher als in den 70er/80er Jahren (Anteil unter Top 100 ca. vervierfacht)</a:t>
            </a:r>
          </a:p>
          <a:p>
            <a:pPr marL="0" indent="0">
              <a:buNone/>
            </a:pPr>
            <a:r>
              <a:rPr lang="de-DE" sz="3200" b="1" dirty="0"/>
              <a:t>👑 Goethe über Zeit und Nationen hinweg unangefochten Platz 1</a:t>
            </a:r>
          </a:p>
          <a:p>
            <a:endParaRPr lang="de-DE" sz="3200" dirty="0"/>
          </a:p>
        </p:txBody>
      </p:sp>
      <p:pic>
        <p:nvPicPr>
          <p:cNvPr id="3" name="Picture 2">
            <a:extLst>
              <a:ext uri="{FF2B5EF4-FFF2-40B4-BE49-F238E27FC236}">
                <a16:creationId xmlns:a16="http://schemas.microsoft.com/office/drawing/2014/main" id="{16A01352-B71E-85CF-3BC5-87DD4D4DD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5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74207-F5C7-DF5C-46B5-F1A412B810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C412585-A1CC-3DC1-EBCF-C59D68A1FF1A}"/>
              </a:ext>
            </a:extLst>
          </p:cNvPr>
          <p:cNvSpPr>
            <a:spLocks noGrp="1"/>
          </p:cNvSpPr>
          <p:nvPr>
            <p:ph type="title"/>
          </p:nvPr>
        </p:nvSpPr>
        <p:spPr>
          <a:xfrm>
            <a:off x="503664" y="4547704"/>
            <a:ext cx="10515600" cy="1325563"/>
          </a:xfrm>
        </p:spPr>
        <p:txBody>
          <a:bodyPr>
            <a:normAutofit/>
          </a:bodyPr>
          <a:lstStyle/>
          <a:p>
            <a:r>
              <a:rPr lang="de-DE" sz="6600" dirty="0"/>
              <a:t>Anhang</a:t>
            </a:r>
          </a:p>
        </p:txBody>
      </p:sp>
      <p:sp>
        <p:nvSpPr>
          <p:cNvPr id="3" name="Inhaltsplatzhalter 2">
            <a:extLst>
              <a:ext uri="{FF2B5EF4-FFF2-40B4-BE49-F238E27FC236}">
                <a16:creationId xmlns:a16="http://schemas.microsoft.com/office/drawing/2014/main" id="{3D7A1F87-87F4-922B-56AD-CEFBFF59D7C2}"/>
              </a:ext>
            </a:extLst>
          </p:cNvPr>
          <p:cNvSpPr>
            <a:spLocks noGrp="1"/>
          </p:cNvSpPr>
          <p:nvPr>
            <p:ph idx="1"/>
          </p:nvPr>
        </p:nvSpPr>
        <p:spPr/>
        <p:txBody>
          <a:bodyPr/>
          <a:lstStyle/>
          <a:p>
            <a:endParaRPr lang="de-DE"/>
          </a:p>
        </p:txBody>
      </p:sp>
      <p:pic>
        <p:nvPicPr>
          <p:cNvPr id="4" name="Picture 2">
            <a:extLst>
              <a:ext uri="{FF2B5EF4-FFF2-40B4-BE49-F238E27FC236}">
                <a16:creationId xmlns:a16="http://schemas.microsoft.com/office/drawing/2014/main" id="{81E13C0F-57CC-6D57-A52A-031750468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10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0D703-223F-4678-4D55-05F19649545A}"/>
              </a:ext>
            </a:extLst>
          </p:cNvPr>
          <p:cNvSpPr>
            <a:spLocks noGrp="1"/>
          </p:cNvSpPr>
          <p:nvPr>
            <p:ph type="title"/>
          </p:nvPr>
        </p:nvSpPr>
        <p:spPr/>
        <p:txBody>
          <a:bodyPr/>
          <a:lstStyle/>
          <a:p>
            <a:r>
              <a:rPr lang="de-DE" dirty="0"/>
              <a:t>Literatur</a:t>
            </a:r>
          </a:p>
        </p:txBody>
      </p:sp>
      <p:sp>
        <p:nvSpPr>
          <p:cNvPr id="3" name="Inhaltsplatzhalter 2">
            <a:extLst>
              <a:ext uri="{FF2B5EF4-FFF2-40B4-BE49-F238E27FC236}">
                <a16:creationId xmlns:a16="http://schemas.microsoft.com/office/drawing/2014/main" id="{BF710D3A-17CF-B7B1-B998-7A784B99E036}"/>
              </a:ext>
            </a:extLst>
          </p:cNvPr>
          <p:cNvSpPr>
            <a:spLocks noGrp="1"/>
          </p:cNvSpPr>
          <p:nvPr>
            <p:ph idx="1"/>
          </p:nvPr>
        </p:nvSpPr>
        <p:spPr/>
        <p:txBody>
          <a:bodyPr/>
          <a:lstStyle/>
          <a:p>
            <a:pPr marL="0" indent="0">
              <a:buNone/>
            </a:pPr>
            <a:r>
              <a:rPr lang="de-DE" dirty="0">
                <a:effectLst/>
              </a:rPr>
              <a:t>Griese, Sabine, Hrsg. </a:t>
            </a:r>
            <a:r>
              <a:rPr lang="de-DE" i="1" dirty="0">
                <a:effectLst/>
              </a:rPr>
              <a:t>Die Leseliste. Kommentierte Empfehlungen</a:t>
            </a:r>
            <a:r>
              <a:rPr lang="de-DE" dirty="0">
                <a:effectLst/>
              </a:rPr>
              <a:t>. </a:t>
            </a:r>
            <a:r>
              <a:rPr lang="de-DE" dirty="0" err="1">
                <a:effectLst/>
              </a:rPr>
              <a:t>Überarb</a:t>
            </a:r>
            <a:r>
              <a:rPr lang="de-DE" dirty="0">
                <a:effectLst/>
              </a:rPr>
              <a:t>. </a:t>
            </a:r>
            <a:r>
              <a:rPr lang="de-DE" dirty="0" err="1">
                <a:effectLst/>
              </a:rPr>
              <a:t>Neuaufl</a:t>
            </a:r>
            <a:r>
              <a:rPr lang="de-DE" dirty="0">
                <a:effectLst/>
              </a:rPr>
              <a:t>. Stuttgart, 2020.</a:t>
            </a:r>
          </a:p>
          <a:p>
            <a:pPr marL="0" indent="0">
              <a:buNone/>
            </a:pPr>
            <a:r>
              <a:rPr lang="de-DE" dirty="0">
                <a:effectLst/>
              </a:rPr>
              <a:t>Hein, Jürgen. „Kanon-Diskussion in Literaturdidaktik und Öffentlichkeit Eine Bestandsaufnahme“. In </a:t>
            </a:r>
            <a:r>
              <a:rPr lang="de-DE" i="1" dirty="0">
                <a:effectLst/>
              </a:rPr>
              <a:t>Literaturdidaktik, Lektürekanon, Literaturunterricht</a:t>
            </a:r>
            <a:r>
              <a:rPr lang="de-DE" dirty="0">
                <a:effectLst/>
              </a:rPr>
              <a:t>, herausgegeben von Gerd </a:t>
            </a:r>
            <a:r>
              <a:rPr lang="de-DE" dirty="0" err="1">
                <a:effectLst/>
              </a:rPr>
              <a:t>Labroisse</a:t>
            </a:r>
            <a:r>
              <a:rPr lang="de-DE" dirty="0">
                <a:effectLst/>
              </a:rPr>
              <a:t>, 311–46. Amsterdamer Beiträge zur neueren Germanistik, 30 = 1990. Amsterdam: </a:t>
            </a:r>
            <a:r>
              <a:rPr lang="de-DE" dirty="0" err="1">
                <a:effectLst/>
              </a:rPr>
              <a:t>Rodopi</a:t>
            </a:r>
            <a:r>
              <a:rPr lang="de-DE" dirty="0">
                <a:effectLst/>
              </a:rPr>
              <a:t>, 1990.</a:t>
            </a:r>
          </a:p>
          <a:p>
            <a:pPr marL="0" indent="0">
              <a:buNone/>
            </a:pPr>
            <a:r>
              <a:rPr lang="de-DE" dirty="0">
                <a:effectLst/>
              </a:rPr>
              <a:t>Wernli, Martina. „Projekt Leseliste“, 2022.</a:t>
            </a:r>
          </a:p>
          <a:p>
            <a:pPr marL="0" indent="0">
              <a:buNone/>
            </a:pPr>
            <a:endParaRPr lang="de-DE" dirty="0">
              <a:effectLst/>
            </a:endParaRPr>
          </a:p>
          <a:p>
            <a:pPr marL="0" indent="0">
              <a:buNone/>
            </a:pPr>
            <a:endParaRPr lang="de-DE" dirty="0"/>
          </a:p>
        </p:txBody>
      </p:sp>
      <p:pic>
        <p:nvPicPr>
          <p:cNvPr id="4" name="Picture 2">
            <a:extLst>
              <a:ext uri="{FF2B5EF4-FFF2-40B4-BE49-F238E27FC236}">
                <a16:creationId xmlns:a16="http://schemas.microsoft.com/office/drawing/2014/main" id="{8F68556F-F97E-BD11-DE97-7E4BEAABD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87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a:extLst>
              <a:ext uri="{FF2B5EF4-FFF2-40B4-BE49-F238E27FC236}">
                <a16:creationId xmlns:a16="http://schemas.microsoft.com/office/drawing/2014/main" id="{E4666512-BD62-ADB6-06F9-E3B7ECEE9AA2}"/>
              </a:ext>
            </a:extLst>
          </p:cNvPr>
          <p:cNvPicPr>
            <a:picLocks noChangeAspect="1"/>
          </p:cNvPicPr>
          <p:nvPr/>
        </p:nvPicPr>
        <p:blipFill rotWithShape="1">
          <a:blip r:embed="rId2"/>
          <a:srcRect r="37871"/>
          <a:stretch/>
        </p:blipFill>
        <p:spPr>
          <a:xfrm>
            <a:off x="3847382" y="1927100"/>
            <a:ext cx="3719301" cy="4329807"/>
          </a:xfrm>
          <a:prstGeom prst="rect">
            <a:avLst/>
          </a:prstGeom>
          <a:ln>
            <a:solidFill>
              <a:schemeClr val="accent1"/>
            </a:solidFill>
          </a:ln>
        </p:spPr>
      </p:pic>
      <p:sp>
        <p:nvSpPr>
          <p:cNvPr id="2" name="Titel 1">
            <a:extLst>
              <a:ext uri="{FF2B5EF4-FFF2-40B4-BE49-F238E27FC236}">
                <a16:creationId xmlns:a16="http://schemas.microsoft.com/office/drawing/2014/main" id="{0ED7F140-6CED-611A-2120-7095839ABE77}"/>
              </a:ext>
            </a:extLst>
          </p:cNvPr>
          <p:cNvSpPr>
            <a:spLocks noGrp="1"/>
          </p:cNvSpPr>
          <p:nvPr>
            <p:ph type="title"/>
          </p:nvPr>
        </p:nvSpPr>
        <p:spPr>
          <a:xfrm>
            <a:off x="0" y="-168940"/>
            <a:ext cx="10515600" cy="1325563"/>
          </a:xfrm>
        </p:spPr>
        <p:txBody>
          <a:bodyPr>
            <a:normAutofit/>
          </a:bodyPr>
          <a:lstStyle/>
          <a:p>
            <a:r>
              <a:rPr lang="de-DE" sz="3400" dirty="0"/>
              <a:t>Kommentierte Vorlesungsverzeichnisse</a:t>
            </a:r>
          </a:p>
        </p:txBody>
      </p:sp>
      <p:pic>
        <p:nvPicPr>
          <p:cNvPr id="8" name="Picture 2">
            <a:extLst>
              <a:ext uri="{FF2B5EF4-FFF2-40B4-BE49-F238E27FC236}">
                <a16:creationId xmlns:a16="http://schemas.microsoft.com/office/drawing/2014/main" id="{22CBBC41-DF35-6C8C-5808-9E19C7559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276E7B88-ECF7-A82E-8722-E49C97609EB1}"/>
              </a:ext>
            </a:extLst>
          </p:cNvPr>
          <p:cNvPicPr>
            <a:picLocks noChangeAspect="1"/>
          </p:cNvPicPr>
          <p:nvPr/>
        </p:nvPicPr>
        <p:blipFill rotWithShape="1">
          <a:blip r:embed="rId4"/>
          <a:srcRect l="9210" r="11630"/>
          <a:stretch/>
        </p:blipFill>
        <p:spPr>
          <a:xfrm>
            <a:off x="8022742" y="1927100"/>
            <a:ext cx="3719301" cy="4273387"/>
          </a:xfrm>
          <a:prstGeom prst="rect">
            <a:avLst/>
          </a:prstGeom>
        </p:spPr>
      </p:pic>
      <p:pic>
        <p:nvPicPr>
          <p:cNvPr id="19" name="Grafik 18" descr="Ein Bild, das Buch, Menschliches Gesicht, Papierprodukt, Person enthält.&#10;&#10;Automatisch generierte Beschreibung">
            <a:extLst>
              <a:ext uri="{FF2B5EF4-FFF2-40B4-BE49-F238E27FC236}">
                <a16:creationId xmlns:a16="http://schemas.microsoft.com/office/drawing/2014/main" id="{0A4F8683-2FC0-FE3E-B34B-AAC07140A97A}"/>
              </a:ext>
            </a:extLst>
          </p:cNvPr>
          <p:cNvPicPr>
            <a:picLocks noChangeAspect="1"/>
          </p:cNvPicPr>
          <p:nvPr/>
        </p:nvPicPr>
        <p:blipFill rotWithShape="1">
          <a:blip r:embed="rId5"/>
          <a:srcRect l="340" t="9485" r="11272" b="5290"/>
          <a:stretch/>
        </p:blipFill>
        <p:spPr>
          <a:xfrm rot="5400000">
            <a:off x="-339145" y="2559499"/>
            <a:ext cx="4329807" cy="3131127"/>
          </a:xfrm>
          <a:prstGeom prst="rect">
            <a:avLst/>
          </a:prstGeom>
        </p:spPr>
      </p:pic>
      <p:sp>
        <p:nvSpPr>
          <p:cNvPr id="24" name="Textfeld 23">
            <a:extLst>
              <a:ext uri="{FF2B5EF4-FFF2-40B4-BE49-F238E27FC236}">
                <a16:creationId xmlns:a16="http://schemas.microsoft.com/office/drawing/2014/main" id="{67E3E529-27A8-8639-5D4F-E65E0EA8BA66}"/>
              </a:ext>
            </a:extLst>
          </p:cNvPr>
          <p:cNvSpPr txBox="1"/>
          <p:nvPr/>
        </p:nvSpPr>
        <p:spPr>
          <a:xfrm>
            <a:off x="490441" y="1452282"/>
            <a:ext cx="2463944" cy="369332"/>
          </a:xfrm>
          <a:prstGeom prst="rect">
            <a:avLst/>
          </a:prstGeom>
          <a:noFill/>
        </p:spPr>
        <p:txBody>
          <a:bodyPr wrap="none" rtlCol="0">
            <a:spAutoFit/>
          </a:bodyPr>
          <a:lstStyle/>
          <a:p>
            <a:r>
              <a:rPr lang="de-DE" b="1" dirty="0"/>
              <a:t>gedruckte Verzeichnisse</a:t>
            </a:r>
          </a:p>
        </p:txBody>
      </p:sp>
      <p:sp>
        <p:nvSpPr>
          <p:cNvPr id="25" name="Textfeld 24">
            <a:extLst>
              <a:ext uri="{FF2B5EF4-FFF2-40B4-BE49-F238E27FC236}">
                <a16:creationId xmlns:a16="http://schemas.microsoft.com/office/drawing/2014/main" id="{85B5B85C-BDD2-46BF-4F0A-4C812D8F6102}"/>
              </a:ext>
            </a:extLst>
          </p:cNvPr>
          <p:cNvSpPr txBox="1"/>
          <p:nvPr/>
        </p:nvSpPr>
        <p:spPr>
          <a:xfrm>
            <a:off x="3847382" y="1397559"/>
            <a:ext cx="3368807" cy="369332"/>
          </a:xfrm>
          <a:prstGeom prst="rect">
            <a:avLst/>
          </a:prstGeom>
          <a:noFill/>
        </p:spPr>
        <p:txBody>
          <a:bodyPr wrap="none" rtlCol="0">
            <a:spAutoFit/>
          </a:bodyPr>
          <a:lstStyle/>
          <a:p>
            <a:r>
              <a:rPr lang="de-DE" b="1" dirty="0"/>
              <a:t>archivierte Verzeichnisse als PDFs</a:t>
            </a:r>
          </a:p>
        </p:txBody>
      </p:sp>
      <p:sp>
        <p:nvSpPr>
          <p:cNvPr id="26" name="Textfeld 25">
            <a:extLst>
              <a:ext uri="{FF2B5EF4-FFF2-40B4-BE49-F238E27FC236}">
                <a16:creationId xmlns:a16="http://schemas.microsoft.com/office/drawing/2014/main" id="{3CD0BEE6-40BF-A04A-DCC5-D20575B913A9}"/>
              </a:ext>
            </a:extLst>
          </p:cNvPr>
          <p:cNvSpPr txBox="1"/>
          <p:nvPr/>
        </p:nvSpPr>
        <p:spPr>
          <a:xfrm>
            <a:off x="8109186" y="1452282"/>
            <a:ext cx="2162643" cy="369332"/>
          </a:xfrm>
          <a:prstGeom prst="rect">
            <a:avLst/>
          </a:prstGeom>
          <a:noFill/>
        </p:spPr>
        <p:txBody>
          <a:bodyPr wrap="none" rtlCol="0">
            <a:spAutoFit/>
          </a:bodyPr>
          <a:lstStyle/>
          <a:p>
            <a:r>
              <a:rPr lang="de-DE" b="1" dirty="0"/>
              <a:t>Online-Verzeichnisse</a:t>
            </a:r>
          </a:p>
        </p:txBody>
      </p:sp>
      <p:sp>
        <p:nvSpPr>
          <p:cNvPr id="29" name="Rechteck 28">
            <a:extLst>
              <a:ext uri="{FF2B5EF4-FFF2-40B4-BE49-F238E27FC236}">
                <a16:creationId xmlns:a16="http://schemas.microsoft.com/office/drawing/2014/main" id="{B8573798-1F05-3625-1D04-A3BA6D4A7E07}"/>
              </a:ext>
            </a:extLst>
          </p:cNvPr>
          <p:cNvSpPr/>
          <p:nvPr/>
        </p:nvSpPr>
        <p:spPr>
          <a:xfrm>
            <a:off x="7778864" y="1445228"/>
            <a:ext cx="4152941" cy="4892407"/>
          </a:xfrm>
          <a:prstGeom prst="rect">
            <a:avLst/>
          </a:prstGeom>
          <a:solidFill>
            <a:schemeClr val="accent4">
              <a:lumMod val="20000"/>
              <a:lumOff val="80000"/>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981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52B7-582A-77C9-5930-1CC7B1326F0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2879E9-C24E-8D56-AAF4-434E926CA49A}"/>
              </a:ext>
            </a:extLst>
          </p:cNvPr>
          <p:cNvSpPr>
            <a:spLocks noGrp="1"/>
          </p:cNvSpPr>
          <p:nvPr>
            <p:ph type="title"/>
          </p:nvPr>
        </p:nvSpPr>
        <p:spPr>
          <a:xfrm>
            <a:off x="33493" y="-196347"/>
            <a:ext cx="10515600" cy="1325563"/>
          </a:xfrm>
        </p:spPr>
        <p:txBody>
          <a:bodyPr>
            <a:normAutofit/>
          </a:bodyPr>
          <a:lstStyle/>
          <a:p>
            <a:r>
              <a:rPr lang="de-DE" sz="3600" dirty="0"/>
              <a:t>(deutscher) Forschungskanon und Lehrkanon</a:t>
            </a:r>
          </a:p>
        </p:txBody>
      </p:sp>
      <p:pic>
        <p:nvPicPr>
          <p:cNvPr id="4" name="Picture 2">
            <a:extLst>
              <a:ext uri="{FF2B5EF4-FFF2-40B4-BE49-F238E27FC236}">
                <a16:creationId xmlns:a16="http://schemas.microsoft.com/office/drawing/2014/main" id="{F45E8651-E929-5852-9BA9-13451BD58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Screenshot, Reihe, Diagramm enthält.&#10;&#10;Automatisch generierte Beschreibung">
            <a:extLst>
              <a:ext uri="{FF2B5EF4-FFF2-40B4-BE49-F238E27FC236}">
                <a16:creationId xmlns:a16="http://schemas.microsoft.com/office/drawing/2014/main" id="{055A1DD1-D989-8228-FC45-87EA03F1482E}"/>
              </a:ext>
            </a:extLst>
          </p:cNvPr>
          <p:cNvPicPr>
            <a:picLocks noChangeAspect="1"/>
          </p:cNvPicPr>
          <p:nvPr/>
        </p:nvPicPr>
        <p:blipFill>
          <a:blip r:embed="rId3"/>
          <a:stretch>
            <a:fillRect/>
          </a:stretch>
        </p:blipFill>
        <p:spPr>
          <a:xfrm>
            <a:off x="294959" y="1261999"/>
            <a:ext cx="11215658" cy="5607829"/>
          </a:xfrm>
          <a:prstGeom prst="rect">
            <a:avLst/>
          </a:prstGeom>
        </p:spPr>
      </p:pic>
      <p:graphicFrame>
        <p:nvGraphicFramePr>
          <p:cNvPr id="13" name="Tabelle 12">
            <a:extLst>
              <a:ext uri="{FF2B5EF4-FFF2-40B4-BE49-F238E27FC236}">
                <a16:creationId xmlns:a16="http://schemas.microsoft.com/office/drawing/2014/main" id="{723223E7-94A3-DCD7-67DE-98F87E6C0557}"/>
              </a:ext>
            </a:extLst>
          </p:cNvPr>
          <p:cNvGraphicFramePr>
            <a:graphicFrameLocks noGrp="1"/>
          </p:cNvGraphicFramePr>
          <p:nvPr>
            <p:extLst>
              <p:ext uri="{D42A27DB-BD31-4B8C-83A1-F6EECF244321}">
                <p14:modId xmlns:p14="http://schemas.microsoft.com/office/powerpoint/2010/main" val="3724752177"/>
              </p:ext>
            </p:extLst>
          </p:nvPr>
        </p:nvGraphicFramePr>
        <p:xfrm>
          <a:off x="3589243" y="831715"/>
          <a:ext cx="8128000" cy="74168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78713572"/>
                    </a:ext>
                  </a:extLst>
                </a:gridCol>
                <a:gridCol w="2032000">
                  <a:extLst>
                    <a:ext uri="{9D8B030D-6E8A-4147-A177-3AD203B41FA5}">
                      <a16:colId xmlns:a16="http://schemas.microsoft.com/office/drawing/2014/main" val="3681777491"/>
                    </a:ext>
                  </a:extLst>
                </a:gridCol>
                <a:gridCol w="2032000">
                  <a:extLst>
                    <a:ext uri="{9D8B030D-6E8A-4147-A177-3AD203B41FA5}">
                      <a16:colId xmlns:a16="http://schemas.microsoft.com/office/drawing/2014/main" val="1161890954"/>
                    </a:ext>
                  </a:extLst>
                </a:gridCol>
                <a:gridCol w="2032000">
                  <a:extLst>
                    <a:ext uri="{9D8B030D-6E8A-4147-A177-3AD203B41FA5}">
                      <a16:colId xmlns:a16="http://schemas.microsoft.com/office/drawing/2014/main" val="2865112489"/>
                    </a:ext>
                  </a:extLst>
                </a:gridCol>
              </a:tblGrid>
              <a:tr h="370840">
                <a:tc>
                  <a:txBody>
                    <a:bodyPr/>
                    <a:lstStyle/>
                    <a:p>
                      <a:endParaRPr lang="de-DE"/>
                    </a:p>
                  </a:txBody>
                  <a:tcPr/>
                </a:tc>
                <a:tc>
                  <a:txBody>
                    <a:bodyPr/>
                    <a:lstStyle/>
                    <a:p>
                      <a:r>
                        <a:rPr lang="de-DE" dirty="0"/>
                        <a:t>Top 20</a:t>
                      </a:r>
                    </a:p>
                  </a:txBody>
                  <a:tcPr/>
                </a:tc>
                <a:tc>
                  <a:txBody>
                    <a:bodyPr/>
                    <a:lstStyle/>
                    <a:p>
                      <a:r>
                        <a:rPr lang="de-DE" dirty="0"/>
                        <a:t>Top 100</a:t>
                      </a:r>
                    </a:p>
                  </a:txBody>
                  <a:tcPr/>
                </a:tc>
                <a:tc>
                  <a:txBody>
                    <a:bodyPr/>
                    <a:lstStyle/>
                    <a:p>
                      <a:r>
                        <a:rPr lang="de-DE" dirty="0"/>
                        <a:t>Top 200</a:t>
                      </a:r>
                    </a:p>
                  </a:txBody>
                  <a:tcPr/>
                </a:tc>
                <a:extLst>
                  <a:ext uri="{0D108BD9-81ED-4DB2-BD59-A6C34878D82A}">
                    <a16:rowId xmlns:a16="http://schemas.microsoft.com/office/drawing/2014/main" val="3941484337"/>
                  </a:ext>
                </a:extLst>
              </a:tr>
              <a:tr h="370840">
                <a:tc>
                  <a:txBody>
                    <a:bodyPr/>
                    <a:lstStyle/>
                    <a:p>
                      <a:r>
                        <a:rPr lang="de-DE" dirty="0"/>
                        <a:t>Kendalls Tau</a:t>
                      </a:r>
                    </a:p>
                  </a:txBody>
                  <a:tcPr/>
                </a:tc>
                <a:tc>
                  <a:txBody>
                    <a:bodyPr/>
                    <a:lstStyle/>
                    <a:p>
                      <a:r>
                        <a:rPr lang="de-DE" dirty="0"/>
                        <a:t>0.221</a:t>
                      </a:r>
                    </a:p>
                  </a:txBody>
                  <a:tcPr/>
                </a:tc>
                <a:tc>
                  <a:txBody>
                    <a:bodyPr/>
                    <a:lstStyle/>
                    <a:p>
                      <a:r>
                        <a:rPr lang="de-DE" dirty="0"/>
                        <a:t>0.420</a:t>
                      </a:r>
                    </a:p>
                  </a:txBody>
                  <a:tcPr/>
                </a:tc>
                <a:tc>
                  <a:txBody>
                    <a:bodyPr/>
                    <a:lstStyle/>
                    <a:p>
                      <a:r>
                        <a:rPr lang="de-DE" dirty="0"/>
                        <a:t>0.471</a:t>
                      </a:r>
                    </a:p>
                  </a:txBody>
                  <a:tcPr/>
                </a:tc>
                <a:extLst>
                  <a:ext uri="{0D108BD9-81ED-4DB2-BD59-A6C34878D82A}">
                    <a16:rowId xmlns:a16="http://schemas.microsoft.com/office/drawing/2014/main" val="2073773481"/>
                  </a:ext>
                </a:extLst>
              </a:tr>
            </a:tbl>
          </a:graphicData>
        </a:graphic>
      </p:graphicFrame>
      <p:sp>
        <p:nvSpPr>
          <p:cNvPr id="20" name="Textfeld 19">
            <a:extLst>
              <a:ext uri="{FF2B5EF4-FFF2-40B4-BE49-F238E27FC236}">
                <a16:creationId xmlns:a16="http://schemas.microsoft.com/office/drawing/2014/main" id="{3E33F2F0-9D36-DCC5-8C94-0B89747EA343}"/>
              </a:ext>
            </a:extLst>
          </p:cNvPr>
          <p:cNvSpPr txBox="1"/>
          <p:nvPr/>
        </p:nvSpPr>
        <p:spPr>
          <a:xfrm>
            <a:off x="2493800" y="1991851"/>
            <a:ext cx="4913461" cy="646331"/>
          </a:xfrm>
          <a:prstGeom prst="rect">
            <a:avLst/>
          </a:prstGeom>
          <a:noFill/>
        </p:spPr>
        <p:txBody>
          <a:bodyPr wrap="none" rtlCol="0">
            <a:spAutoFit/>
          </a:bodyPr>
          <a:lstStyle/>
          <a:p>
            <a:r>
              <a:rPr lang="de-DE" dirty="0"/>
              <a:t>hoher Rang bei BDSL-Treffern, </a:t>
            </a:r>
          </a:p>
          <a:p>
            <a:r>
              <a:rPr lang="de-DE" dirty="0"/>
              <a:t>niedriger bei Erwähnungen in Kursbeschreibungen</a:t>
            </a:r>
          </a:p>
        </p:txBody>
      </p:sp>
      <p:sp>
        <p:nvSpPr>
          <p:cNvPr id="21" name="Pfeil nach rechts 20">
            <a:extLst>
              <a:ext uri="{FF2B5EF4-FFF2-40B4-BE49-F238E27FC236}">
                <a16:creationId xmlns:a16="http://schemas.microsoft.com/office/drawing/2014/main" id="{BD19029D-42AD-981A-B34C-59C60C7A60F8}"/>
              </a:ext>
            </a:extLst>
          </p:cNvPr>
          <p:cNvSpPr/>
          <p:nvPr/>
        </p:nvSpPr>
        <p:spPr>
          <a:xfrm rot="20644931" flipH="1">
            <a:off x="1257298" y="2414588"/>
            <a:ext cx="1200151" cy="444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
        <p:nvSpPr>
          <p:cNvPr id="23" name="Pfeil nach rechts 22">
            <a:extLst>
              <a:ext uri="{FF2B5EF4-FFF2-40B4-BE49-F238E27FC236}">
                <a16:creationId xmlns:a16="http://schemas.microsoft.com/office/drawing/2014/main" id="{911EF57E-C5A0-8509-4B84-9FA364510A34}"/>
              </a:ext>
            </a:extLst>
          </p:cNvPr>
          <p:cNvSpPr/>
          <p:nvPr/>
        </p:nvSpPr>
        <p:spPr>
          <a:xfrm rot="21216459">
            <a:off x="7873202" y="5385463"/>
            <a:ext cx="1391052" cy="4447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248FEC6C-6AFC-30AD-FD01-E058707E88C0}"/>
              </a:ext>
            </a:extLst>
          </p:cNvPr>
          <p:cNvSpPr txBox="1"/>
          <p:nvPr/>
        </p:nvSpPr>
        <p:spPr>
          <a:xfrm>
            <a:off x="113942" y="5406663"/>
            <a:ext cx="1851854" cy="369332"/>
          </a:xfrm>
          <a:prstGeom prst="rect">
            <a:avLst/>
          </a:prstGeom>
          <a:noFill/>
        </p:spPr>
        <p:txBody>
          <a:bodyPr wrap="none" rtlCol="0">
            <a:spAutoFit/>
          </a:bodyPr>
          <a:lstStyle/>
          <a:p>
            <a:r>
              <a:rPr lang="de-DE" dirty="0"/>
              <a:t>Thomas Bernhard</a:t>
            </a:r>
          </a:p>
        </p:txBody>
      </p:sp>
      <p:cxnSp>
        <p:nvCxnSpPr>
          <p:cNvPr id="26" name="Gerade Verbindung mit Pfeil 25">
            <a:extLst>
              <a:ext uri="{FF2B5EF4-FFF2-40B4-BE49-F238E27FC236}">
                <a16:creationId xmlns:a16="http://schemas.microsoft.com/office/drawing/2014/main" id="{C9F50747-4851-D69E-DDA9-0F7F9477318F}"/>
              </a:ext>
            </a:extLst>
          </p:cNvPr>
          <p:cNvCxnSpPr>
            <a:cxnSpLocks/>
            <a:stCxn id="24" idx="0"/>
          </p:cNvCxnSpPr>
          <p:nvPr/>
        </p:nvCxnSpPr>
        <p:spPr>
          <a:xfrm flipH="1" flipV="1">
            <a:off x="900113" y="4268659"/>
            <a:ext cx="139756" cy="11380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feld 28">
            <a:extLst>
              <a:ext uri="{FF2B5EF4-FFF2-40B4-BE49-F238E27FC236}">
                <a16:creationId xmlns:a16="http://schemas.microsoft.com/office/drawing/2014/main" id="{640FF355-F43B-CEEB-E5AB-FA2CC72F1479}"/>
              </a:ext>
            </a:extLst>
          </p:cNvPr>
          <p:cNvSpPr txBox="1"/>
          <p:nvPr/>
        </p:nvSpPr>
        <p:spPr>
          <a:xfrm>
            <a:off x="1213493" y="5102517"/>
            <a:ext cx="1487908" cy="369332"/>
          </a:xfrm>
          <a:prstGeom prst="rect">
            <a:avLst/>
          </a:prstGeom>
          <a:noFill/>
        </p:spPr>
        <p:txBody>
          <a:bodyPr wrap="none" rtlCol="0">
            <a:spAutoFit/>
          </a:bodyPr>
          <a:lstStyle/>
          <a:p>
            <a:r>
              <a:rPr lang="de-DE" dirty="0"/>
              <a:t>Heiner Müller</a:t>
            </a:r>
          </a:p>
        </p:txBody>
      </p:sp>
      <p:cxnSp>
        <p:nvCxnSpPr>
          <p:cNvPr id="30" name="Gerade Verbindung mit Pfeil 29">
            <a:extLst>
              <a:ext uri="{FF2B5EF4-FFF2-40B4-BE49-F238E27FC236}">
                <a16:creationId xmlns:a16="http://schemas.microsoft.com/office/drawing/2014/main" id="{C8AA72E3-9FE0-9680-637B-A8EC3A19E363}"/>
              </a:ext>
            </a:extLst>
          </p:cNvPr>
          <p:cNvCxnSpPr>
            <a:cxnSpLocks/>
          </p:cNvCxnSpPr>
          <p:nvPr/>
        </p:nvCxnSpPr>
        <p:spPr>
          <a:xfrm flipH="1" flipV="1">
            <a:off x="1017021" y="4280852"/>
            <a:ext cx="498055" cy="848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C5465655-982B-3109-10DA-8C2DD05A7510}"/>
              </a:ext>
            </a:extLst>
          </p:cNvPr>
          <p:cNvSpPr txBox="1"/>
          <p:nvPr/>
        </p:nvSpPr>
        <p:spPr>
          <a:xfrm>
            <a:off x="1699076" y="4811165"/>
            <a:ext cx="1606530" cy="369332"/>
          </a:xfrm>
          <a:prstGeom prst="rect">
            <a:avLst/>
          </a:prstGeom>
          <a:noFill/>
        </p:spPr>
        <p:txBody>
          <a:bodyPr wrap="none" rtlCol="0">
            <a:spAutoFit/>
          </a:bodyPr>
          <a:lstStyle/>
          <a:p>
            <a:r>
              <a:rPr lang="de-DE" dirty="0"/>
              <a:t>Wilhelm Raabe</a:t>
            </a:r>
          </a:p>
        </p:txBody>
      </p:sp>
      <p:cxnSp>
        <p:nvCxnSpPr>
          <p:cNvPr id="33" name="Gerade Verbindung mit Pfeil 32">
            <a:extLst>
              <a:ext uri="{FF2B5EF4-FFF2-40B4-BE49-F238E27FC236}">
                <a16:creationId xmlns:a16="http://schemas.microsoft.com/office/drawing/2014/main" id="{91B8906E-98CE-4BBA-BDE3-3B719A4F411E}"/>
              </a:ext>
            </a:extLst>
          </p:cNvPr>
          <p:cNvCxnSpPr>
            <a:cxnSpLocks/>
          </p:cNvCxnSpPr>
          <p:nvPr/>
        </p:nvCxnSpPr>
        <p:spPr>
          <a:xfrm flipH="1" flipV="1">
            <a:off x="1142677" y="4264415"/>
            <a:ext cx="814770" cy="665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feld 34">
            <a:extLst>
              <a:ext uri="{FF2B5EF4-FFF2-40B4-BE49-F238E27FC236}">
                <a16:creationId xmlns:a16="http://schemas.microsoft.com/office/drawing/2014/main" id="{42E7D8AC-A9B7-F719-6CA9-BF3D16DFA955}"/>
              </a:ext>
            </a:extLst>
          </p:cNvPr>
          <p:cNvSpPr txBox="1"/>
          <p:nvPr/>
        </p:nvSpPr>
        <p:spPr>
          <a:xfrm>
            <a:off x="10145176" y="3226516"/>
            <a:ext cx="1778692" cy="369332"/>
          </a:xfrm>
          <a:prstGeom prst="rect">
            <a:avLst/>
          </a:prstGeom>
          <a:noFill/>
        </p:spPr>
        <p:txBody>
          <a:bodyPr wrap="none" rtlCol="0">
            <a:spAutoFit/>
          </a:bodyPr>
          <a:lstStyle/>
          <a:p>
            <a:r>
              <a:rPr lang="de-DE" dirty="0"/>
              <a:t>Daniel Kehlmann</a:t>
            </a:r>
          </a:p>
        </p:txBody>
      </p:sp>
      <p:cxnSp>
        <p:nvCxnSpPr>
          <p:cNvPr id="36" name="Gerade Verbindung mit Pfeil 35">
            <a:extLst>
              <a:ext uri="{FF2B5EF4-FFF2-40B4-BE49-F238E27FC236}">
                <a16:creationId xmlns:a16="http://schemas.microsoft.com/office/drawing/2014/main" id="{931BB47C-ABB4-2C91-B7F4-83D96D038D2D}"/>
              </a:ext>
            </a:extLst>
          </p:cNvPr>
          <p:cNvCxnSpPr>
            <a:cxnSpLocks/>
          </p:cNvCxnSpPr>
          <p:nvPr/>
        </p:nvCxnSpPr>
        <p:spPr>
          <a:xfrm flipH="1">
            <a:off x="10916913" y="3429000"/>
            <a:ext cx="132410" cy="835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feld 40">
            <a:extLst>
              <a:ext uri="{FF2B5EF4-FFF2-40B4-BE49-F238E27FC236}">
                <a16:creationId xmlns:a16="http://schemas.microsoft.com/office/drawing/2014/main" id="{86CAD438-5A94-0D1C-2EF8-33C6403C6C4E}"/>
              </a:ext>
            </a:extLst>
          </p:cNvPr>
          <p:cNvSpPr txBox="1"/>
          <p:nvPr/>
        </p:nvSpPr>
        <p:spPr>
          <a:xfrm>
            <a:off x="9204426" y="3445783"/>
            <a:ext cx="1372492" cy="369332"/>
          </a:xfrm>
          <a:prstGeom prst="rect">
            <a:avLst/>
          </a:prstGeom>
          <a:noFill/>
        </p:spPr>
        <p:txBody>
          <a:bodyPr wrap="none" rtlCol="0">
            <a:spAutoFit/>
          </a:bodyPr>
          <a:lstStyle/>
          <a:p>
            <a:r>
              <a:rPr lang="de-DE" dirty="0"/>
              <a:t>Martin Opitz</a:t>
            </a:r>
          </a:p>
        </p:txBody>
      </p:sp>
      <p:cxnSp>
        <p:nvCxnSpPr>
          <p:cNvPr id="42" name="Gerade Verbindung mit Pfeil 41">
            <a:extLst>
              <a:ext uri="{FF2B5EF4-FFF2-40B4-BE49-F238E27FC236}">
                <a16:creationId xmlns:a16="http://schemas.microsoft.com/office/drawing/2014/main" id="{3D392C21-C803-79FA-FA58-8EFFC3C26E52}"/>
              </a:ext>
            </a:extLst>
          </p:cNvPr>
          <p:cNvCxnSpPr>
            <a:cxnSpLocks/>
          </p:cNvCxnSpPr>
          <p:nvPr/>
        </p:nvCxnSpPr>
        <p:spPr>
          <a:xfrm>
            <a:off x="10451370" y="3726846"/>
            <a:ext cx="322243" cy="537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feld 43">
            <a:extLst>
              <a:ext uri="{FF2B5EF4-FFF2-40B4-BE49-F238E27FC236}">
                <a16:creationId xmlns:a16="http://schemas.microsoft.com/office/drawing/2014/main" id="{C0B6578A-133C-B7DD-FF8D-BDBD76CF975E}"/>
              </a:ext>
            </a:extLst>
          </p:cNvPr>
          <p:cNvSpPr txBox="1"/>
          <p:nvPr/>
        </p:nvSpPr>
        <p:spPr>
          <a:xfrm>
            <a:off x="5875961" y="3271056"/>
            <a:ext cx="880754" cy="369332"/>
          </a:xfrm>
          <a:prstGeom prst="rect">
            <a:avLst/>
          </a:prstGeom>
          <a:noFill/>
        </p:spPr>
        <p:txBody>
          <a:bodyPr wrap="none" rtlCol="0">
            <a:spAutoFit/>
          </a:bodyPr>
          <a:lstStyle/>
          <a:p>
            <a:r>
              <a:rPr lang="de-DE" dirty="0"/>
              <a:t>Goethe</a:t>
            </a:r>
          </a:p>
        </p:txBody>
      </p:sp>
      <p:sp>
        <p:nvSpPr>
          <p:cNvPr id="45" name="Textfeld 44">
            <a:extLst>
              <a:ext uri="{FF2B5EF4-FFF2-40B4-BE49-F238E27FC236}">
                <a16:creationId xmlns:a16="http://schemas.microsoft.com/office/drawing/2014/main" id="{46F1EC6B-940B-3633-40B3-B1EB4FCBD6D1}"/>
              </a:ext>
            </a:extLst>
          </p:cNvPr>
          <p:cNvSpPr txBox="1"/>
          <p:nvPr/>
        </p:nvSpPr>
        <p:spPr>
          <a:xfrm>
            <a:off x="4304551" y="3368034"/>
            <a:ext cx="1529586" cy="369332"/>
          </a:xfrm>
          <a:prstGeom prst="rect">
            <a:avLst/>
          </a:prstGeom>
          <a:noFill/>
        </p:spPr>
        <p:txBody>
          <a:bodyPr wrap="none" rtlCol="0">
            <a:spAutoFit/>
          </a:bodyPr>
          <a:lstStyle/>
          <a:p>
            <a:r>
              <a:rPr lang="de-DE" dirty="0"/>
              <a:t>Thomas Mann</a:t>
            </a:r>
          </a:p>
        </p:txBody>
      </p:sp>
      <p:sp>
        <p:nvSpPr>
          <p:cNvPr id="46" name="Textfeld 45">
            <a:extLst>
              <a:ext uri="{FF2B5EF4-FFF2-40B4-BE49-F238E27FC236}">
                <a16:creationId xmlns:a16="http://schemas.microsoft.com/office/drawing/2014/main" id="{065F0489-B3AC-C0F3-3639-1083F7D29ECE}"/>
              </a:ext>
            </a:extLst>
          </p:cNvPr>
          <p:cNvSpPr txBox="1"/>
          <p:nvPr/>
        </p:nvSpPr>
        <p:spPr>
          <a:xfrm>
            <a:off x="5949594" y="3536408"/>
            <a:ext cx="691664" cy="369332"/>
          </a:xfrm>
          <a:prstGeom prst="rect">
            <a:avLst/>
          </a:prstGeom>
          <a:noFill/>
        </p:spPr>
        <p:txBody>
          <a:bodyPr wrap="none" rtlCol="0">
            <a:spAutoFit/>
          </a:bodyPr>
          <a:lstStyle/>
          <a:p>
            <a:r>
              <a:rPr lang="de-DE" dirty="0"/>
              <a:t>Kafka</a:t>
            </a:r>
          </a:p>
        </p:txBody>
      </p:sp>
      <p:cxnSp>
        <p:nvCxnSpPr>
          <p:cNvPr id="47" name="Gerade Verbindung mit Pfeil 46">
            <a:extLst>
              <a:ext uri="{FF2B5EF4-FFF2-40B4-BE49-F238E27FC236}">
                <a16:creationId xmlns:a16="http://schemas.microsoft.com/office/drawing/2014/main" id="{1A813389-1BF0-3A1F-5F94-7D37C707A426}"/>
              </a:ext>
            </a:extLst>
          </p:cNvPr>
          <p:cNvCxnSpPr>
            <a:cxnSpLocks/>
          </p:cNvCxnSpPr>
          <p:nvPr/>
        </p:nvCxnSpPr>
        <p:spPr>
          <a:xfrm flipH="1">
            <a:off x="6225456" y="3810150"/>
            <a:ext cx="156714" cy="470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09BCABB4-408F-06E3-DC54-8DC3FEEAE1D1}"/>
              </a:ext>
            </a:extLst>
          </p:cNvPr>
          <p:cNvCxnSpPr>
            <a:cxnSpLocks/>
          </p:cNvCxnSpPr>
          <p:nvPr/>
        </p:nvCxnSpPr>
        <p:spPr>
          <a:xfrm flipH="1">
            <a:off x="6117156" y="3810150"/>
            <a:ext cx="83997" cy="47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C3FB3D97-DC0E-89FC-06F5-789103A3FF5C}"/>
              </a:ext>
            </a:extLst>
          </p:cNvPr>
          <p:cNvCxnSpPr>
            <a:cxnSpLocks/>
          </p:cNvCxnSpPr>
          <p:nvPr/>
        </p:nvCxnSpPr>
        <p:spPr>
          <a:xfrm>
            <a:off x="5435069" y="3617341"/>
            <a:ext cx="294079" cy="561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feld 55">
            <a:extLst>
              <a:ext uri="{FF2B5EF4-FFF2-40B4-BE49-F238E27FC236}">
                <a16:creationId xmlns:a16="http://schemas.microsoft.com/office/drawing/2014/main" id="{A6BB1D6B-3C50-8AB8-6850-CA90FBDD3CA2}"/>
              </a:ext>
            </a:extLst>
          </p:cNvPr>
          <p:cNvSpPr txBox="1"/>
          <p:nvPr/>
        </p:nvSpPr>
        <p:spPr>
          <a:xfrm>
            <a:off x="4684637" y="3600807"/>
            <a:ext cx="668773" cy="369332"/>
          </a:xfrm>
          <a:prstGeom prst="rect">
            <a:avLst/>
          </a:prstGeom>
          <a:noFill/>
        </p:spPr>
        <p:txBody>
          <a:bodyPr wrap="none" rtlCol="0">
            <a:spAutoFit/>
          </a:bodyPr>
          <a:lstStyle/>
          <a:p>
            <a:r>
              <a:rPr lang="de-DE" dirty="0"/>
              <a:t>Benn</a:t>
            </a:r>
          </a:p>
        </p:txBody>
      </p:sp>
      <p:cxnSp>
        <p:nvCxnSpPr>
          <p:cNvPr id="57" name="Gerade Verbindung mit Pfeil 56">
            <a:extLst>
              <a:ext uri="{FF2B5EF4-FFF2-40B4-BE49-F238E27FC236}">
                <a16:creationId xmlns:a16="http://schemas.microsoft.com/office/drawing/2014/main" id="{1B0A3F72-FCD4-FDCF-69FA-464DAC3D875C}"/>
              </a:ext>
            </a:extLst>
          </p:cNvPr>
          <p:cNvCxnSpPr>
            <a:cxnSpLocks/>
          </p:cNvCxnSpPr>
          <p:nvPr/>
        </p:nvCxnSpPr>
        <p:spPr>
          <a:xfrm>
            <a:off x="5116687" y="3848845"/>
            <a:ext cx="515870" cy="329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feld 58">
            <a:extLst>
              <a:ext uri="{FF2B5EF4-FFF2-40B4-BE49-F238E27FC236}">
                <a16:creationId xmlns:a16="http://schemas.microsoft.com/office/drawing/2014/main" id="{200497BB-6140-8981-FDCB-20ED92EE170E}"/>
              </a:ext>
            </a:extLst>
          </p:cNvPr>
          <p:cNvSpPr txBox="1"/>
          <p:nvPr/>
        </p:nvSpPr>
        <p:spPr>
          <a:xfrm>
            <a:off x="6590003" y="3771541"/>
            <a:ext cx="690254" cy="369332"/>
          </a:xfrm>
          <a:prstGeom prst="rect">
            <a:avLst/>
          </a:prstGeom>
          <a:noFill/>
        </p:spPr>
        <p:txBody>
          <a:bodyPr wrap="none" rtlCol="0">
            <a:spAutoFit/>
          </a:bodyPr>
          <a:lstStyle/>
          <a:p>
            <a:r>
              <a:rPr lang="de-DE" dirty="0"/>
              <a:t>Kleist</a:t>
            </a:r>
          </a:p>
        </p:txBody>
      </p:sp>
      <p:cxnSp>
        <p:nvCxnSpPr>
          <p:cNvPr id="60" name="Gerade Verbindung mit Pfeil 59">
            <a:extLst>
              <a:ext uri="{FF2B5EF4-FFF2-40B4-BE49-F238E27FC236}">
                <a16:creationId xmlns:a16="http://schemas.microsoft.com/office/drawing/2014/main" id="{B4056FF4-75EB-6DA6-ADC6-B1F01B91EAAC}"/>
              </a:ext>
            </a:extLst>
          </p:cNvPr>
          <p:cNvCxnSpPr>
            <a:cxnSpLocks/>
          </p:cNvCxnSpPr>
          <p:nvPr/>
        </p:nvCxnSpPr>
        <p:spPr>
          <a:xfrm flipH="1">
            <a:off x="6641258" y="4045501"/>
            <a:ext cx="193814" cy="242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feld 61">
            <a:extLst>
              <a:ext uri="{FF2B5EF4-FFF2-40B4-BE49-F238E27FC236}">
                <a16:creationId xmlns:a16="http://schemas.microsoft.com/office/drawing/2014/main" id="{E0E4B32F-2CD4-AA27-4107-7D709C924B98}"/>
              </a:ext>
            </a:extLst>
          </p:cNvPr>
          <p:cNvSpPr txBox="1"/>
          <p:nvPr/>
        </p:nvSpPr>
        <p:spPr>
          <a:xfrm>
            <a:off x="6541132" y="3494255"/>
            <a:ext cx="864339" cy="369332"/>
          </a:xfrm>
          <a:prstGeom prst="rect">
            <a:avLst/>
          </a:prstGeom>
          <a:noFill/>
        </p:spPr>
        <p:txBody>
          <a:bodyPr wrap="none" rtlCol="0">
            <a:spAutoFit/>
          </a:bodyPr>
          <a:lstStyle/>
          <a:p>
            <a:r>
              <a:rPr lang="de-DE" dirty="0"/>
              <a:t>Schiller</a:t>
            </a:r>
          </a:p>
        </p:txBody>
      </p:sp>
      <p:cxnSp>
        <p:nvCxnSpPr>
          <p:cNvPr id="63" name="Gerade Verbindung mit Pfeil 62">
            <a:extLst>
              <a:ext uri="{FF2B5EF4-FFF2-40B4-BE49-F238E27FC236}">
                <a16:creationId xmlns:a16="http://schemas.microsoft.com/office/drawing/2014/main" id="{09E28B6B-CE6B-3587-961B-B5E6F45BC5A1}"/>
              </a:ext>
            </a:extLst>
          </p:cNvPr>
          <p:cNvCxnSpPr>
            <a:cxnSpLocks/>
          </p:cNvCxnSpPr>
          <p:nvPr/>
        </p:nvCxnSpPr>
        <p:spPr>
          <a:xfrm flipH="1">
            <a:off x="6503403" y="3756181"/>
            <a:ext cx="182349" cy="5082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feld 2">
            <a:extLst>
              <a:ext uri="{FF2B5EF4-FFF2-40B4-BE49-F238E27FC236}">
                <a16:creationId xmlns:a16="http://schemas.microsoft.com/office/drawing/2014/main" id="{4B8F0A24-4958-6C96-950C-FB3839EACE3F}"/>
              </a:ext>
            </a:extLst>
          </p:cNvPr>
          <p:cNvSpPr txBox="1"/>
          <p:nvPr/>
        </p:nvSpPr>
        <p:spPr>
          <a:xfrm>
            <a:off x="3925439" y="5502811"/>
            <a:ext cx="4626844" cy="646331"/>
          </a:xfrm>
          <a:prstGeom prst="rect">
            <a:avLst/>
          </a:prstGeom>
          <a:noFill/>
        </p:spPr>
        <p:txBody>
          <a:bodyPr wrap="none" rtlCol="0">
            <a:spAutoFit/>
          </a:bodyPr>
          <a:lstStyle/>
          <a:p>
            <a:r>
              <a:rPr lang="de-DE" dirty="0"/>
              <a:t>niedriger Rang bei BDSL-Treffern, </a:t>
            </a:r>
          </a:p>
          <a:p>
            <a:r>
              <a:rPr lang="de-DE" dirty="0"/>
              <a:t>hoher bei Erwähnungen in Kursbeschreibungen</a:t>
            </a:r>
          </a:p>
        </p:txBody>
      </p:sp>
    </p:spTree>
    <p:extLst>
      <p:ext uri="{BB962C8B-B14F-4D97-AF65-F5344CB8AC3E}">
        <p14:creationId xmlns:p14="http://schemas.microsoft.com/office/powerpoint/2010/main" val="3460758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E21BB-5788-80B4-EE11-FE6156B51F6B}"/>
              </a:ext>
            </a:extLst>
          </p:cNvPr>
          <p:cNvSpPr>
            <a:spLocks noGrp="1"/>
          </p:cNvSpPr>
          <p:nvPr>
            <p:ph type="title"/>
          </p:nvPr>
        </p:nvSpPr>
        <p:spPr/>
        <p:txBody>
          <a:bodyPr/>
          <a:lstStyle/>
          <a:p>
            <a:r>
              <a:rPr lang="de-DE" dirty="0"/>
              <a:t>Zusammenfassung Vorgehen</a:t>
            </a:r>
          </a:p>
        </p:txBody>
      </p:sp>
      <p:sp>
        <p:nvSpPr>
          <p:cNvPr id="4" name="Textfeld 3">
            <a:extLst>
              <a:ext uri="{FF2B5EF4-FFF2-40B4-BE49-F238E27FC236}">
                <a16:creationId xmlns:a16="http://schemas.microsoft.com/office/drawing/2014/main" id="{E3383CD6-FC67-F52B-A6E1-588A508C3FD2}"/>
              </a:ext>
            </a:extLst>
          </p:cNvPr>
          <p:cNvSpPr txBox="1"/>
          <p:nvPr/>
        </p:nvSpPr>
        <p:spPr>
          <a:xfrm>
            <a:off x="838200" y="2076773"/>
            <a:ext cx="1983043" cy="923330"/>
          </a:xfrm>
          <a:prstGeom prst="rect">
            <a:avLst/>
          </a:prstGeom>
          <a:noFill/>
        </p:spPr>
        <p:txBody>
          <a:bodyPr wrap="none" rtlCol="0">
            <a:spAutoFit/>
          </a:bodyPr>
          <a:lstStyle/>
          <a:p>
            <a:r>
              <a:rPr lang="de-DE" dirty="0"/>
              <a:t>Verarbeitung:</a:t>
            </a:r>
          </a:p>
          <a:p>
            <a:endParaRPr lang="de-DE" dirty="0"/>
          </a:p>
          <a:p>
            <a:r>
              <a:rPr lang="de-DE" dirty="0"/>
              <a:t>Zufallsauswahl aus </a:t>
            </a:r>
          </a:p>
        </p:txBody>
      </p:sp>
      <p:sp>
        <p:nvSpPr>
          <p:cNvPr id="5" name="Rechteck 4">
            <a:extLst>
              <a:ext uri="{FF2B5EF4-FFF2-40B4-BE49-F238E27FC236}">
                <a16:creationId xmlns:a16="http://schemas.microsoft.com/office/drawing/2014/main" id="{C7814F7B-60C8-BCFA-7A5D-A403366056ED}"/>
              </a:ext>
            </a:extLst>
          </p:cNvPr>
          <p:cNvSpPr/>
          <p:nvPr/>
        </p:nvSpPr>
        <p:spPr>
          <a:xfrm>
            <a:off x="635982" y="1650569"/>
            <a:ext cx="2510726"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a:t>Listen von Germanistik-studiengängen</a:t>
            </a:r>
          </a:p>
        </p:txBody>
      </p:sp>
      <p:sp>
        <p:nvSpPr>
          <p:cNvPr id="6" name="Rechteck 5">
            <a:extLst>
              <a:ext uri="{FF2B5EF4-FFF2-40B4-BE49-F238E27FC236}">
                <a16:creationId xmlns:a16="http://schemas.microsoft.com/office/drawing/2014/main" id="{F5F31304-40EC-57B7-3DA6-0F9E705CEE4E}"/>
              </a:ext>
            </a:extLst>
          </p:cNvPr>
          <p:cNvSpPr/>
          <p:nvPr/>
        </p:nvSpPr>
        <p:spPr>
          <a:xfrm>
            <a:off x="4045060" y="1690688"/>
            <a:ext cx="2510726"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a:t>Zufallsauswahl der Unis</a:t>
            </a:r>
          </a:p>
        </p:txBody>
      </p:sp>
      <p:sp>
        <p:nvSpPr>
          <p:cNvPr id="7" name="Rechteck 6">
            <a:extLst>
              <a:ext uri="{FF2B5EF4-FFF2-40B4-BE49-F238E27FC236}">
                <a16:creationId xmlns:a16="http://schemas.microsoft.com/office/drawing/2014/main" id="{6C15E952-DC60-4BA3-8D0B-00AE3FBDDF3A}"/>
              </a:ext>
            </a:extLst>
          </p:cNvPr>
          <p:cNvSpPr/>
          <p:nvPr/>
        </p:nvSpPr>
        <p:spPr>
          <a:xfrm>
            <a:off x="7412986" y="1734522"/>
            <a:ext cx="3586568"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err="1"/>
              <a:t>Scrapen</a:t>
            </a:r>
            <a:r>
              <a:rPr lang="de-DE" sz="2800" dirty="0"/>
              <a:t> der KVVs (</a:t>
            </a:r>
            <a:r>
              <a:rPr lang="de-DE" sz="2800" dirty="0" err="1"/>
              <a:t>Titel+Beschreibungen</a:t>
            </a:r>
            <a:r>
              <a:rPr lang="de-DE" sz="2800" dirty="0"/>
              <a:t>)</a:t>
            </a:r>
          </a:p>
        </p:txBody>
      </p:sp>
      <p:sp>
        <p:nvSpPr>
          <p:cNvPr id="8" name="Pfeil nach rechts 7">
            <a:extLst>
              <a:ext uri="{FF2B5EF4-FFF2-40B4-BE49-F238E27FC236}">
                <a16:creationId xmlns:a16="http://schemas.microsoft.com/office/drawing/2014/main" id="{96E343A8-D95C-CF7D-7D17-187098C69387}"/>
              </a:ext>
            </a:extLst>
          </p:cNvPr>
          <p:cNvSpPr/>
          <p:nvPr/>
        </p:nvSpPr>
        <p:spPr>
          <a:xfrm>
            <a:off x="3146708" y="1915775"/>
            <a:ext cx="89835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7F8E1D53-1D82-5618-AB06-834976C051EE}"/>
              </a:ext>
            </a:extLst>
          </p:cNvPr>
          <p:cNvSpPr/>
          <p:nvPr/>
        </p:nvSpPr>
        <p:spPr>
          <a:xfrm>
            <a:off x="6514634" y="1959610"/>
            <a:ext cx="89835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329A97FD-B8D1-8A73-1008-196304005425}"/>
              </a:ext>
            </a:extLst>
          </p:cNvPr>
          <p:cNvSpPr/>
          <p:nvPr/>
        </p:nvSpPr>
        <p:spPr>
          <a:xfrm>
            <a:off x="10999554" y="1920348"/>
            <a:ext cx="211201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6100EB9-3EA3-E674-5C97-C2C692962D85}"/>
              </a:ext>
            </a:extLst>
          </p:cNvPr>
          <p:cNvSpPr/>
          <p:nvPr/>
        </p:nvSpPr>
        <p:spPr>
          <a:xfrm>
            <a:off x="759693" y="3872508"/>
            <a:ext cx="2510726"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err="1"/>
              <a:t>Named</a:t>
            </a:r>
            <a:r>
              <a:rPr lang="de-DE" sz="2800" dirty="0"/>
              <a:t> Entity Recognition</a:t>
            </a:r>
          </a:p>
        </p:txBody>
      </p:sp>
      <p:sp>
        <p:nvSpPr>
          <p:cNvPr id="13" name="Pfeil nach rechts 12">
            <a:extLst>
              <a:ext uri="{FF2B5EF4-FFF2-40B4-BE49-F238E27FC236}">
                <a16:creationId xmlns:a16="http://schemas.microsoft.com/office/drawing/2014/main" id="{CC217FFA-4112-FD43-2A6A-7A7CD7393F93}"/>
              </a:ext>
            </a:extLst>
          </p:cNvPr>
          <p:cNvSpPr/>
          <p:nvPr/>
        </p:nvSpPr>
        <p:spPr>
          <a:xfrm>
            <a:off x="-232475" y="4097595"/>
            <a:ext cx="992168"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2C3D47EB-D440-2684-14F9-7D3F05C75CFC}"/>
              </a:ext>
            </a:extLst>
          </p:cNvPr>
          <p:cNvSpPr/>
          <p:nvPr/>
        </p:nvSpPr>
        <p:spPr>
          <a:xfrm>
            <a:off x="4121862" y="3872508"/>
            <a:ext cx="2510726"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err="1"/>
              <a:t>Named</a:t>
            </a:r>
            <a:r>
              <a:rPr lang="de-DE" sz="2800" dirty="0"/>
              <a:t> Entity Linking</a:t>
            </a:r>
          </a:p>
        </p:txBody>
      </p:sp>
      <p:sp>
        <p:nvSpPr>
          <p:cNvPr id="15" name="Pfeil nach rechts 14">
            <a:extLst>
              <a:ext uri="{FF2B5EF4-FFF2-40B4-BE49-F238E27FC236}">
                <a16:creationId xmlns:a16="http://schemas.microsoft.com/office/drawing/2014/main" id="{DE4ACF9F-3F9A-8681-1D6A-BF92CEE77951}"/>
              </a:ext>
            </a:extLst>
          </p:cNvPr>
          <p:cNvSpPr/>
          <p:nvPr/>
        </p:nvSpPr>
        <p:spPr>
          <a:xfrm>
            <a:off x="3223510" y="4097595"/>
            <a:ext cx="89835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9543DAC1-4282-E5C3-DCB9-2AD5E1D76E77}"/>
              </a:ext>
            </a:extLst>
          </p:cNvPr>
          <p:cNvSpPr/>
          <p:nvPr/>
        </p:nvSpPr>
        <p:spPr>
          <a:xfrm>
            <a:off x="6632588" y="4097595"/>
            <a:ext cx="89835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1C6D3DE-F910-AA78-5468-E0CF2FB61354}"/>
              </a:ext>
            </a:extLst>
          </p:cNvPr>
          <p:cNvSpPr/>
          <p:nvPr/>
        </p:nvSpPr>
        <p:spPr>
          <a:xfrm>
            <a:off x="7536697" y="3872507"/>
            <a:ext cx="2504970" cy="17757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a:t>Beschränkung auf </a:t>
            </a:r>
            <a:r>
              <a:rPr lang="de-DE" sz="2800" dirty="0" err="1"/>
              <a:t>Autor:innen</a:t>
            </a:r>
            <a:endParaRPr lang="de-DE" sz="2800" dirty="0"/>
          </a:p>
        </p:txBody>
      </p:sp>
      <p:sp>
        <p:nvSpPr>
          <p:cNvPr id="18" name="Pfeil nach rechts 17">
            <a:extLst>
              <a:ext uri="{FF2B5EF4-FFF2-40B4-BE49-F238E27FC236}">
                <a16:creationId xmlns:a16="http://schemas.microsoft.com/office/drawing/2014/main" id="{A288D0AD-9D90-3A0D-920D-E38C8C4603C6}"/>
              </a:ext>
            </a:extLst>
          </p:cNvPr>
          <p:cNvSpPr/>
          <p:nvPr/>
        </p:nvSpPr>
        <p:spPr>
          <a:xfrm>
            <a:off x="10041666" y="4097595"/>
            <a:ext cx="898352" cy="132556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pic>
        <p:nvPicPr>
          <p:cNvPr id="19" name="Picture 2">
            <a:extLst>
              <a:ext uri="{FF2B5EF4-FFF2-40B4-BE49-F238E27FC236}">
                <a16:creationId xmlns:a16="http://schemas.microsoft.com/office/drawing/2014/main" id="{BE799329-9BF0-4F60-6C80-0481BF475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21">
            <a:extLst>
              <a:ext uri="{FF2B5EF4-FFF2-40B4-BE49-F238E27FC236}">
                <a16:creationId xmlns:a16="http://schemas.microsoft.com/office/drawing/2014/main" id="{F4D8CD10-A7CA-741D-A642-97BAC831859D}"/>
              </a:ext>
            </a:extLst>
          </p:cNvPr>
          <p:cNvSpPr/>
          <p:nvPr/>
        </p:nvSpPr>
        <p:spPr>
          <a:xfrm rot="16200000">
            <a:off x="10215589" y="4683935"/>
            <a:ext cx="2510726" cy="88786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dirty="0"/>
              <a:t>Auswertung</a:t>
            </a:r>
          </a:p>
        </p:txBody>
      </p:sp>
    </p:spTree>
    <p:extLst>
      <p:ext uri="{BB962C8B-B14F-4D97-AF65-F5344CB8AC3E}">
        <p14:creationId xmlns:p14="http://schemas.microsoft.com/office/powerpoint/2010/main" val="4153120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2B79C-4D1E-1BC9-6022-F8DCC22F4C5E}"/>
              </a:ext>
            </a:extLst>
          </p:cNvPr>
          <p:cNvSpPr>
            <a:spLocks noGrp="1"/>
          </p:cNvSpPr>
          <p:nvPr>
            <p:ph type="title"/>
          </p:nvPr>
        </p:nvSpPr>
        <p:spPr/>
        <p:txBody>
          <a:bodyPr/>
          <a:lstStyle/>
          <a:p>
            <a:r>
              <a:rPr lang="de-DE" dirty="0"/>
              <a:t>Top 50 D: Kurstitel absolut</a:t>
            </a:r>
          </a:p>
        </p:txBody>
      </p:sp>
      <p:pic>
        <p:nvPicPr>
          <p:cNvPr id="17" name="Grafik 16" descr="Ein Bild, das Screenshot, Reihe, Diagramm enthält.&#10;&#10;Automatisch generierte Beschreibung">
            <a:extLst>
              <a:ext uri="{FF2B5EF4-FFF2-40B4-BE49-F238E27FC236}">
                <a16:creationId xmlns:a16="http://schemas.microsoft.com/office/drawing/2014/main" id="{F20577FA-5049-6B61-FD08-01E0CCFE8A53}"/>
              </a:ext>
            </a:extLst>
          </p:cNvPr>
          <p:cNvPicPr>
            <a:picLocks noChangeAspect="1"/>
          </p:cNvPicPr>
          <p:nvPr/>
        </p:nvPicPr>
        <p:blipFill>
          <a:blip r:embed="rId2"/>
          <a:stretch>
            <a:fillRect/>
          </a:stretch>
        </p:blipFill>
        <p:spPr>
          <a:xfrm>
            <a:off x="111455" y="2060567"/>
            <a:ext cx="11969089" cy="4603495"/>
          </a:xfrm>
          <a:prstGeom prst="rect">
            <a:avLst/>
          </a:prstGeom>
        </p:spPr>
      </p:pic>
      <p:pic>
        <p:nvPicPr>
          <p:cNvPr id="3" name="Picture 2">
            <a:extLst>
              <a:ext uri="{FF2B5EF4-FFF2-40B4-BE49-F238E27FC236}">
                <a16:creationId xmlns:a16="http://schemas.microsoft.com/office/drawing/2014/main" id="{8478D015-103A-9DB7-9D15-41822E9F3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85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232C0A-3A44-9CB2-F59D-043AAAAB7C68}"/>
              </a:ext>
            </a:extLst>
          </p:cNvPr>
          <p:cNvSpPr>
            <a:spLocks noGrp="1"/>
          </p:cNvSpPr>
          <p:nvPr>
            <p:ph type="title"/>
          </p:nvPr>
        </p:nvSpPr>
        <p:spPr/>
        <p:txBody>
          <a:bodyPr/>
          <a:lstStyle/>
          <a:p>
            <a:r>
              <a:rPr lang="de-DE" dirty="0"/>
              <a:t>Top 50 D: Kursinhalt absolut</a:t>
            </a:r>
          </a:p>
        </p:txBody>
      </p:sp>
      <p:pic>
        <p:nvPicPr>
          <p:cNvPr id="13" name="Inhaltsplatzhalter 12" descr="Ein Bild, das Screenshot, Reihe, Diagramm enthält.&#10;&#10;Automatisch generierte Beschreibung">
            <a:extLst>
              <a:ext uri="{FF2B5EF4-FFF2-40B4-BE49-F238E27FC236}">
                <a16:creationId xmlns:a16="http://schemas.microsoft.com/office/drawing/2014/main" id="{DBC12610-69EA-1449-8DC9-C7D9749FF6CD}"/>
              </a:ext>
            </a:extLst>
          </p:cNvPr>
          <p:cNvPicPr>
            <a:picLocks noGrp="1" noChangeAspect="1"/>
          </p:cNvPicPr>
          <p:nvPr>
            <p:ph idx="1"/>
          </p:nvPr>
        </p:nvPicPr>
        <p:blipFill>
          <a:blip r:embed="rId2"/>
          <a:stretch>
            <a:fillRect/>
          </a:stretch>
        </p:blipFill>
        <p:spPr>
          <a:xfrm>
            <a:off x="228043" y="1839578"/>
            <a:ext cx="11735913" cy="4513812"/>
          </a:xfrm>
        </p:spPr>
      </p:pic>
      <p:pic>
        <p:nvPicPr>
          <p:cNvPr id="3" name="Picture 2">
            <a:extLst>
              <a:ext uri="{FF2B5EF4-FFF2-40B4-BE49-F238E27FC236}">
                <a16:creationId xmlns:a16="http://schemas.microsoft.com/office/drawing/2014/main" id="{CC4656C9-46F2-717D-56ED-497ABA30D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06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D7BEBF-57F8-1CEC-8F20-F053D7D526A7}"/>
              </a:ext>
            </a:extLst>
          </p:cNvPr>
          <p:cNvSpPr>
            <a:spLocks noGrp="1"/>
          </p:cNvSpPr>
          <p:nvPr>
            <p:ph type="title"/>
          </p:nvPr>
        </p:nvSpPr>
        <p:spPr/>
        <p:txBody>
          <a:bodyPr/>
          <a:lstStyle/>
          <a:p>
            <a:r>
              <a:rPr lang="de-DE" dirty="0"/>
              <a:t>Spitze von 100 Autoren nach Land</a:t>
            </a:r>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B7B8EAA5-DB9A-03EF-9CC6-360FA89107FE}"/>
              </a:ext>
            </a:extLst>
          </p:cNvPr>
          <p:cNvPicPr>
            <a:picLocks noGrp="1" noChangeAspect="1"/>
          </p:cNvPicPr>
          <p:nvPr>
            <p:ph idx="1"/>
          </p:nvPr>
        </p:nvPicPr>
        <p:blipFill>
          <a:blip r:embed="rId2"/>
          <a:stretch>
            <a:fillRect/>
          </a:stretch>
        </p:blipFill>
        <p:spPr>
          <a:xfrm>
            <a:off x="516610" y="1278609"/>
            <a:ext cx="11158780" cy="5579391"/>
          </a:xfrm>
        </p:spPr>
      </p:pic>
      <p:pic>
        <p:nvPicPr>
          <p:cNvPr id="3" name="Picture 2">
            <a:extLst>
              <a:ext uri="{FF2B5EF4-FFF2-40B4-BE49-F238E27FC236}">
                <a16:creationId xmlns:a16="http://schemas.microsoft.com/office/drawing/2014/main" id="{05AB4AFE-AD5E-0C86-5EF7-8B43CAAE9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66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6CDF-00AD-FE63-DED2-09BD782AF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4ED23F-7ED3-B769-8D6B-B8DAB093140A}"/>
              </a:ext>
            </a:extLst>
          </p:cNvPr>
          <p:cNvSpPr>
            <a:spLocks noGrp="1"/>
          </p:cNvSpPr>
          <p:nvPr>
            <p:ph type="title"/>
          </p:nvPr>
        </p:nvSpPr>
        <p:spPr>
          <a:xfrm>
            <a:off x="273409" y="292013"/>
            <a:ext cx="10515600" cy="1325563"/>
          </a:xfrm>
        </p:spPr>
        <p:txBody>
          <a:bodyPr/>
          <a:lstStyle/>
          <a:p>
            <a:r>
              <a:rPr lang="de-DE" dirty="0"/>
              <a:t>Kanon und Epoche (Geburtsjahr der Autoren)</a:t>
            </a:r>
          </a:p>
        </p:txBody>
      </p:sp>
      <p:pic>
        <p:nvPicPr>
          <p:cNvPr id="4" name="Picture 2">
            <a:extLst>
              <a:ext uri="{FF2B5EF4-FFF2-40B4-BE49-F238E27FC236}">
                <a16:creationId xmlns:a16="http://schemas.microsoft.com/office/drawing/2014/main" id="{676AC4E0-4354-ACD6-9A0B-DDD24A5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9" name="Inhaltsplatzhalter 8" descr="Ein Bild, das Text, Screenshot, Diagramm, Reihe enthält.&#10;&#10;Automatisch generierte Beschreibung">
            <a:extLst>
              <a:ext uri="{FF2B5EF4-FFF2-40B4-BE49-F238E27FC236}">
                <a16:creationId xmlns:a16="http://schemas.microsoft.com/office/drawing/2014/main" id="{41ADF687-9FE8-C8E8-EC74-2FB9B8DE0558}"/>
              </a:ext>
            </a:extLst>
          </p:cNvPr>
          <p:cNvPicPr>
            <a:picLocks noGrp="1" noChangeAspect="1"/>
          </p:cNvPicPr>
          <p:nvPr>
            <p:ph idx="1"/>
          </p:nvPr>
        </p:nvPicPr>
        <p:blipFill>
          <a:blip r:embed="rId3"/>
          <a:stretch>
            <a:fillRect/>
          </a:stretch>
        </p:blipFill>
        <p:spPr>
          <a:xfrm>
            <a:off x="273409" y="1881047"/>
            <a:ext cx="6091873" cy="4351338"/>
          </a:xfrm>
        </p:spPr>
      </p:pic>
      <p:pic>
        <p:nvPicPr>
          <p:cNvPr id="11" name="Grafik 10" descr="Ein Bild, das Text, Screenshot, Diagramm, Reihe enthält.&#10;&#10;Automatisch generierte Beschreibung">
            <a:extLst>
              <a:ext uri="{FF2B5EF4-FFF2-40B4-BE49-F238E27FC236}">
                <a16:creationId xmlns:a16="http://schemas.microsoft.com/office/drawing/2014/main" id="{29E498AD-BE8A-72D9-0048-EF6A4FF5D257}"/>
              </a:ext>
            </a:extLst>
          </p:cNvPr>
          <p:cNvPicPr>
            <a:picLocks noChangeAspect="1"/>
          </p:cNvPicPr>
          <p:nvPr/>
        </p:nvPicPr>
        <p:blipFill>
          <a:blip r:embed="rId4"/>
          <a:stretch>
            <a:fillRect/>
          </a:stretch>
        </p:blipFill>
        <p:spPr>
          <a:xfrm>
            <a:off x="5914031" y="1881046"/>
            <a:ext cx="6096000" cy="4354285"/>
          </a:xfrm>
          <a:prstGeom prst="rect">
            <a:avLst/>
          </a:prstGeom>
        </p:spPr>
      </p:pic>
      <p:sp>
        <p:nvSpPr>
          <p:cNvPr id="12" name="Textfeld 11">
            <a:extLst>
              <a:ext uri="{FF2B5EF4-FFF2-40B4-BE49-F238E27FC236}">
                <a16:creationId xmlns:a16="http://schemas.microsoft.com/office/drawing/2014/main" id="{14874987-8799-943F-4E9A-8BD834705FFE}"/>
              </a:ext>
            </a:extLst>
          </p:cNvPr>
          <p:cNvSpPr txBox="1"/>
          <p:nvPr/>
        </p:nvSpPr>
        <p:spPr>
          <a:xfrm>
            <a:off x="407494" y="1355967"/>
            <a:ext cx="10569625" cy="523220"/>
          </a:xfrm>
          <a:prstGeom prst="rect">
            <a:avLst/>
          </a:prstGeom>
          <a:noFill/>
        </p:spPr>
        <p:txBody>
          <a:bodyPr wrap="none" rtlCol="0">
            <a:spAutoFit/>
          </a:bodyPr>
          <a:lstStyle/>
          <a:p>
            <a:r>
              <a:rPr lang="de-DE" sz="2800" dirty="0"/>
              <a:t>Geburtsdaten und durchschnittliche relative Häufigkeit der </a:t>
            </a:r>
            <a:r>
              <a:rPr lang="de-DE" sz="2800" dirty="0" err="1"/>
              <a:t>Autor:innen</a:t>
            </a:r>
            <a:endParaRPr lang="de-DE" sz="2800" dirty="0"/>
          </a:p>
        </p:txBody>
      </p:sp>
    </p:spTree>
    <p:extLst>
      <p:ext uri="{BB962C8B-B14F-4D97-AF65-F5344CB8AC3E}">
        <p14:creationId xmlns:p14="http://schemas.microsoft.com/office/powerpoint/2010/main" val="3227281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6CDF-00AD-FE63-DED2-09BD782AF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4ED23F-7ED3-B769-8D6B-B8DAB093140A}"/>
              </a:ext>
            </a:extLst>
          </p:cNvPr>
          <p:cNvSpPr>
            <a:spLocks noGrp="1"/>
          </p:cNvSpPr>
          <p:nvPr>
            <p:ph type="title"/>
          </p:nvPr>
        </p:nvSpPr>
        <p:spPr>
          <a:xfrm>
            <a:off x="273409" y="292013"/>
            <a:ext cx="10515600" cy="1325563"/>
          </a:xfrm>
        </p:spPr>
        <p:txBody>
          <a:bodyPr/>
          <a:lstStyle/>
          <a:p>
            <a:r>
              <a:rPr lang="de-DE" dirty="0"/>
              <a:t>Kanon und Epoche (Geburtsjahr der Autoren)</a:t>
            </a:r>
          </a:p>
        </p:txBody>
      </p:sp>
      <p:pic>
        <p:nvPicPr>
          <p:cNvPr id="4" name="Picture 2">
            <a:extLst>
              <a:ext uri="{FF2B5EF4-FFF2-40B4-BE49-F238E27FC236}">
                <a16:creationId xmlns:a16="http://schemas.microsoft.com/office/drawing/2014/main" id="{676AC4E0-4354-ACD6-9A0B-DDD24A574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14874987-8799-943F-4E9A-8BD834705FFE}"/>
              </a:ext>
            </a:extLst>
          </p:cNvPr>
          <p:cNvSpPr txBox="1"/>
          <p:nvPr/>
        </p:nvSpPr>
        <p:spPr>
          <a:xfrm>
            <a:off x="407494" y="1355967"/>
            <a:ext cx="10569625" cy="523220"/>
          </a:xfrm>
          <a:prstGeom prst="rect">
            <a:avLst/>
          </a:prstGeom>
          <a:noFill/>
        </p:spPr>
        <p:txBody>
          <a:bodyPr wrap="none" rtlCol="0">
            <a:spAutoFit/>
          </a:bodyPr>
          <a:lstStyle/>
          <a:p>
            <a:r>
              <a:rPr lang="de-DE" sz="2800" dirty="0"/>
              <a:t>Geburtsdaten und durchschnittliche relative Häufigkeit der </a:t>
            </a:r>
            <a:r>
              <a:rPr lang="de-DE" sz="2800" dirty="0" err="1"/>
              <a:t>Autor:innen</a:t>
            </a:r>
            <a:endParaRPr lang="de-DE" sz="2800" dirty="0"/>
          </a:p>
        </p:txBody>
      </p:sp>
      <p:pic>
        <p:nvPicPr>
          <p:cNvPr id="10" name="Grafik 9" descr="Ein Bild, das Reihe, Diagramm, Text, Screenshot enthält.&#10;&#10;Automatisch generierte Beschreibung">
            <a:extLst>
              <a:ext uri="{FF2B5EF4-FFF2-40B4-BE49-F238E27FC236}">
                <a16:creationId xmlns:a16="http://schemas.microsoft.com/office/drawing/2014/main" id="{AB60FCC1-65E6-5032-FA68-5A55B9D0B08A}"/>
              </a:ext>
            </a:extLst>
          </p:cNvPr>
          <p:cNvPicPr>
            <a:picLocks noChangeAspect="1"/>
          </p:cNvPicPr>
          <p:nvPr/>
        </p:nvPicPr>
        <p:blipFill>
          <a:blip r:embed="rId3"/>
          <a:stretch>
            <a:fillRect/>
          </a:stretch>
        </p:blipFill>
        <p:spPr>
          <a:xfrm>
            <a:off x="0" y="1750534"/>
            <a:ext cx="12192000" cy="5080000"/>
          </a:xfrm>
          <a:prstGeom prst="rect">
            <a:avLst/>
          </a:prstGeom>
        </p:spPr>
      </p:pic>
    </p:spTree>
    <p:extLst>
      <p:ext uri="{BB962C8B-B14F-4D97-AF65-F5344CB8AC3E}">
        <p14:creationId xmlns:p14="http://schemas.microsoft.com/office/powerpoint/2010/main" val="313868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Ein Bild, das Screenshot, Text, Diagramm, Schrift enthält.&#10;&#10;Automatisch generierte Beschreibung">
            <a:extLst>
              <a:ext uri="{FF2B5EF4-FFF2-40B4-BE49-F238E27FC236}">
                <a16:creationId xmlns:a16="http://schemas.microsoft.com/office/drawing/2014/main" id="{E3EE09CC-51DC-7D45-93C6-D4C7E1AEC0D7}"/>
              </a:ext>
            </a:extLst>
          </p:cNvPr>
          <p:cNvPicPr>
            <a:picLocks noChangeAspect="1"/>
          </p:cNvPicPr>
          <p:nvPr/>
        </p:nvPicPr>
        <p:blipFill>
          <a:blip r:embed="rId2"/>
          <a:stretch>
            <a:fillRect/>
          </a:stretch>
        </p:blipFill>
        <p:spPr>
          <a:xfrm>
            <a:off x="200024" y="994172"/>
            <a:ext cx="7772400" cy="3108960"/>
          </a:xfrm>
          <a:prstGeom prst="rect">
            <a:avLst/>
          </a:prstGeom>
        </p:spPr>
      </p:pic>
      <p:sp>
        <p:nvSpPr>
          <p:cNvPr id="4" name="Titel 1">
            <a:extLst>
              <a:ext uri="{FF2B5EF4-FFF2-40B4-BE49-F238E27FC236}">
                <a16:creationId xmlns:a16="http://schemas.microsoft.com/office/drawing/2014/main" id="{CBFE98E6-44A5-B8B2-05CA-07FFE180F4D7}"/>
              </a:ext>
            </a:extLst>
          </p:cNvPr>
          <p:cNvSpPr txBox="1">
            <a:spLocks/>
          </p:cNvSpPr>
          <p:nvPr/>
        </p:nvSpPr>
        <p:spPr>
          <a:xfrm>
            <a:off x="31432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über die Zeit</a:t>
            </a:r>
          </a:p>
        </p:txBody>
      </p:sp>
      <p:pic>
        <p:nvPicPr>
          <p:cNvPr id="12" name="Grafik 11" descr="Ein Bild, das Screenshot, Text, Diagramm enthält.&#10;&#10;Automatisch generierte Beschreibung">
            <a:extLst>
              <a:ext uri="{FF2B5EF4-FFF2-40B4-BE49-F238E27FC236}">
                <a16:creationId xmlns:a16="http://schemas.microsoft.com/office/drawing/2014/main" id="{EF6F1F81-F474-CD58-2D91-4E3254DD32D7}"/>
              </a:ext>
            </a:extLst>
          </p:cNvPr>
          <p:cNvPicPr>
            <a:picLocks noChangeAspect="1"/>
          </p:cNvPicPr>
          <p:nvPr/>
        </p:nvPicPr>
        <p:blipFill>
          <a:blip r:embed="rId3"/>
          <a:stretch>
            <a:fillRect/>
          </a:stretch>
        </p:blipFill>
        <p:spPr>
          <a:xfrm>
            <a:off x="200024" y="3771741"/>
            <a:ext cx="7772400" cy="3108960"/>
          </a:xfrm>
          <a:prstGeom prst="rect">
            <a:avLst/>
          </a:prstGeom>
        </p:spPr>
      </p:pic>
      <p:pic>
        <p:nvPicPr>
          <p:cNvPr id="15" name="Picture 2">
            <a:extLst>
              <a:ext uri="{FF2B5EF4-FFF2-40B4-BE49-F238E27FC236}">
                <a16:creationId xmlns:a16="http://schemas.microsoft.com/office/drawing/2014/main" id="{62412DD9-2305-D30D-A67E-C96D47F1F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6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C170C-262B-9312-36AC-0C836E23996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3" name="Inhaltsplatzhalter 2">
            <a:extLst>
              <a:ext uri="{FF2B5EF4-FFF2-40B4-BE49-F238E27FC236}">
                <a16:creationId xmlns:a16="http://schemas.microsoft.com/office/drawing/2014/main" id="{91F51AAF-C7E6-780D-7BE5-96CB9BF7C2F4}"/>
              </a:ext>
            </a:extLst>
          </p:cNvPr>
          <p:cNvSpPr>
            <a:spLocks noGrp="1"/>
          </p:cNvSpPr>
          <p:nvPr>
            <p:ph idx="1"/>
          </p:nvPr>
        </p:nvSpPr>
        <p:spPr>
          <a:xfrm>
            <a:off x="211875" y="1592300"/>
            <a:ext cx="4913586" cy="844803"/>
          </a:xfrm>
          <a:noFill/>
        </p:spPr>
        <p:txBody>
          <a:bodyPr>
            <a:normAutofit/>
          </a:bodyPr>
          <a:lstStyle/>
          <a:p>
            <a:pPr marL="0" indent="0">
              <a:buNone/>
            </a:pPr>
            <a:r>
              <a:rPr lang="de-DE" sz="2000" b="1" dirty="0"/>
              <a:t>Spitze von 20 </a:t>
            </a:r>
            <a:r>
              <a:rPr lang="de-DE" sz="2000" b="1" dirty="0" err="1"/>
              <a:t>Autor:innen</a:t>
            </a:r>
            <a:r>
              <a:rPr lang="de-DE" sz="2000" b="1" dirty="0"/>
              <a:t> nach Land</a:t>
            </a:r>
          </a:p>
          <a:p>
            <a:pPr marL="0" indent="0">
              <a:buNone/>
            </a:pPr>
            <a:r>
              <a:rPr lang="de-DE" sz="2000" b="1" dirty="0"/>
              <a:t>(Durchschnitt der relativen Häufigkeiten)</a:t>
            </a:r>
          </a:p>
        </p:txBody>
      </p:sp>
      <p:graphicFrame>
        <p:nvGraphicFramePr>
          <p:cNvPr id="6" name="Tabelle 5">
            <a:extLst>
              <a:ext uri="{FF2B5EF4-FFF2-40B4-BE49-F238E27FC236}">
                <a16:creationId xmlns:a16="http://schemas.microsoft.com/office/drawing/2014/main" id="{7136F817-CC40-D3C9-AA3B-304FC5FC5282}"/>
              </a:ext>
            </a:extLst>
          </p:cNvPr>
          <p:cNvGraphicFramePr>
            <a:graphicFrameLocks noGrp="1"/>
          </p:cNvGraphicFramePr>
          <p:nvPr/>
        </p:nvGraphicFramePr>
        <p:xfrm>
          <a:off x="5069588" y="941717"/>
          <a:ext cx="5657887" cy="1321911"/>
        </p:xfrm>
        <a:graphic>
          <a:graphicData uri="http://schemas.openxmlformats.org/drawingml/2006/table">
            <a:tbl>
              <a:tblPr/>
              <a:tblGrid>
                <a:gridCol w="1104175">
                  <a:extLst>
                    <a:ext uri="{9D8B030D-6E8A-4147-A177-3AD203B41FA5}">
                      <a16:colId xmlns:a16="http://schemas.microsoft.com/office/drawing/2014/main" val="115968192"/>
                    </a:ext>
                  </a:extLst>
                </a:gridCol>
                <a:gridCol w="1517904">
                  <a:extLst>
                    <a:ext uri="{9D8B030D-6E8A-4147-A177-3AD203B41FA5}">
                      <a16:colId xmlns:a16="http://schemas.microsoft.com/office/drawing/2014/main" val="2626453238"/>
                    </a:ext>
                  </a:extLst>
                </a:gridCol>
                <a:gridCol w="1517904">
                  <a:extLst>
                    <a:ext uri="{9D8B030D-6E8A-4147-A177-3AD203B41FA5}">
                      <a16:colId xmlns:a16="http://schemas.microsoft.com/office/drawing/2014/main" val="1249808372"/>
                    </a:ext>
                  </a:extLst>
                </a:gridCol>
                <a:gridCol w="1517904">
                  <a:extLst>
                    <a:ext uri="{9D8B030D-6E8A-4147-A177-3AD203B41FA5}">
                      <a16:colId xmlns:a16="http://schemas.microsoft.com/office/drawing/2014/main" val="2823003802"/>
                    </a:ext>
                  </a:extLst>
                </a:gridCol>
              </a:tblGrid>
              <a:tr h="209709">
                <a:tc>
                  <a:txBody>
                    <a:bodyPr/>
                    <a:lstStyle/>
                    <a:p>
                      <a:r>
                        <a:rPr lang="de-DE" sz="1800" b="1" dirty="0">
                          <a:solidFill>
                            <a:srgbClr val="000000"/>
                          </a:solidFill>
                          <a:effectLst/>
                          <a:latin typeface="Helvetica Neue" panose="02000503000000020004" pitchFamily="2" charset="0"/>
                        </a:rPr>
                        <a:t>Top</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D-Ö</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D-S</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b="1" dirty="0">
                          <a:solidFill>
                            <a:srgbClr val="000000"/>
                          </a:solidFill>
                          <a:effectLst/>
                          <a:latin typeface="Helvetica Neue" panose="02000503000000020004" pitchFamily="2" charset="0"/>
                        </a:rPr>
                        <a:t>Ö-S</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63137170"/>
                  </a:ext>
                </a:extLst>
              </a:tr>
              <a:tr h="337667">
                <a:tc>
                  <a:txBody>
                    <a:bodyPr/>
                    <a:lstStyle/>
                    <a:p>
                      <a:r>
                        <a:rPr lang="de-DE" sz="1800" dirty="0">
                          <a:solidFill>
                            <a:srgbClr val="000000"/>
                          </a:solidFill>
                          <a:effectLst/>
                          <a:latin typeface="Helvetica Neue" panose="02000503000000020004" pitchFamily="2" charset="0"/>
                        </a:rPr>
                        <a:t>20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dirty="0">
                          <a:solidFill>
                            <a:srgbClr val="000000"/>
                          </a:solidFill>
                          <a:effectLst/>
                          <a:latin typeface="Helvetica Neue" panose="02000503000000020004" pitchFamily="2" charset="0"/>
                        </a:rPr>
                        <a:t>0.3249</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a:solidFill>
                            <a:srgbClr val="000000"/>
                          </a:solidFill>
                          <a:effectLst/>
                          <a:latin typeface="Helvetica Neue" panose="02000503000000020004" pitchFamily="2" charset="0"/>
                        </a:rPr>
                        <a:t>0.4787</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0.136</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2084290"/>
                  </a:ext>
                </a:extLst>
              </a:tr>
              <a:tr h="337667">
                <a:tc>
                  <a:txBody>
                    <a:bodyPr/>
                    <a:lstStyle/>
                    <a:p>
                      <a:r>
                        <a:rPr lang="de-DE" sz="1800" dirty="0">
                          <a:solidFill>
                            <a:srgbClr val="000000"/>
                          </a:solidFill>
                          <a:effectLst/>
                          <a:latin typeface="Helvetica Neue" panose="02000503000000020004" pitchFamily="2" charset="0"/>
                        </a:rPr>
                        <a:t>50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a:solidFill>
                            <a:srgbClr val="000000"/>
                          </a:solidFill>
                          <a:effectLst/>
                          <a:latin typeface="Helvetica Neue" panose="02000503000000020004" pitchFamily="2" charset="0"/>
                        </a:rPr>
                        <a:t>0.2206</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0.4731</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0.0917</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3416753"/>
                  </a:ext>
                </a:extLst>
              </a:tr>
              <a:tr h="337667">
                <a:tc>
                  <a:txBody>
                    <a:bodyPr/>
                    <a:lstStyle/>
                    <a:p>
                      <a:r>
                        <a:rPr lang="de-DE" sz="1800" dirty="0">
                          <a:solidFill>
                            <a:srgbClr val="000000"/>
                          </a:solidFill>
                          <a:effectLst/>
                          <a:latin typeface="Helvetica Neue" panose="02000503000000020004" pitchFamily="2" charset="0"/>
                        </a:rPr>
                        <a:t>100</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1800">
                          <a:solidFill>
                            <a:srgbClr val="000000"/>
                          </a:solidFill>
                          <a:effectLst/>
                          <a:latin typeface="Helvetica Neue" panose="02000503000000020004" pitchFamily="2" charset="0"/>
                        </a:rPr>
                        <a:t>0.2305</a:t>
                      </a:r>
                      <a:endParaRPr lang="de-DE" sz="180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0.4562</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800" dirty="0">
                          <a:solidFill>
                            <a:srgbClr val="000000"/>
                          </a:solidFill>
                          <a:effectLst/>
                          <a:latin typeface="Helvetica Neue" panose="02000503000000020004" pitchFamily="2" charset="0"/>
                        </a:rPr>
                        <a:t>0.1094</a:t>
                      </a:r>
                      <a:endParaRPr lang="de-DE" sz="18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12673"/>
                  </a:ext>
                </a:extLst>
              </a:tr>
            </a:tbl>
          </a:graphicData>
        </a:graphic>
      </p:graphicFrame>
      <p:sp>
        <p:nvSpPr>
          <p:cNvPr id="7" name="Textfeld 6">
            <a:extLst>
              <a:ext uri="{FF2B5EF4-FFF2-40B4-BE49-F238E27FC236}">
                <a16:creationId xmlns:a16="http://schemas.microsoft.com/office/drawing/2014/main" id="{E1DAE83C-7B68-6223-28AE-7A6AB7CC1F29}"/>
              </a:ext>
            </a:extLst>
          </p:cNvPr>
          <p:cNvSpPr txBox="1"/>
          <p:nvPr/>
        </p:nvSpPr>
        <p:spPr>
          <a:xfrm>
            <a:off x="4980377" y="181850"/>
            <a:ext cx="5580993" cy="646331"/>
          </a:xfrm>
          <a:prstGeom prst="rect">
            <a:avLst/>
          </a:prstGeom>
          <a:noFill/>
        </p:spPr>
        <p:txBody>
          <a:bodyPr wrap="square" rtlCol="0">
            <a:spAutoFit/>
          </a:bodyPr>
          <a:lstStyle/>
          <a:p>
            <a:r>
              <a:rPr lang="de-DE" dirty="0"/>
              <a:t>Rangkorrelation (Kendalls Tau) zwischen </a:t>
            </a:r>
            <a:r>
              <a:rPr lang="de-DE" dirty="0" err="1"/>
              <a:t>Autor:innen</a:t>
            </a:r>
            <a:r>
              <a:rPr lang="de-DE" dirty="0"/>
              <a:t> mit den höchsten Werten zwischen Nationen</a:t>
            </a:r>
          </a:p>
        </p:txBody>
      </p:sp>
      <p:cxnSp>
        <p:nvCxnSpPr>
          <p:cNvPr id="9" name="Gerade Verbindung 8">
            <a:extLst>
              <a:ext uri="{FF2B5EF4-FFF2-40B4-BE49-F238E27FC236}">
                <a16:creationId xmlns:a16="http://schemas.microsoft.com/office/drawing/2014/main" id="{5CA300DD-69EB-9B80-470E-68913631E557}"/>
              </a:ext>
            </a:extLst>
          </p:cNvPr>
          <p:cNvCxnSpPr/>
          <p:nvPr/>
        </p:nvCxnSpPr>
        <p:spPr>
          <a:xfrm>
            <a:off x="4845269" y="75471"/>
            <a:ext cx="0" cy="2499563"/>
          </a:xfrm>
          <a:prstGeom prst="line">
            <a:avLst/>
          </a:prstGeom>
        </p:spPr>
        <p:style>
          <a:lnRef idx="1">
            <a:schemeClr val="dk1"/>
          </a:lnRef>
          <a:fillRef idx="0">
            <a:schemeClr val="dk1"/>
          </a:fillRef>
          <a:effectRef idx="0">
            <a:schemeClr val="dk1"/>
          </a:effectRef>
          <a:fontRef idx="minor">
            <a:schemeClr val="tx1"/>
          </a:fontRef>
        </p:style>
      </p:cxnSp>
      <p:pic>
        <p:nvPicPr>
          <p:cNvPr id="15" name="Grafik 14" descr="Ein Bild, das Screenshot, Text, Diagramm, Reihe enthält.&#10;&#10;Automatisch generierte Beschreibung">
            <a:extLst>
              <a:ext uri="{FF2B5EF4-FFF2-40B4-BE49-F238E27FC236}">
                <a16:creationId xmlns:a16="http://schemas.microsoft.com/office/drawing/2014/main" id="{AD508B73-6584-4FE8-FB3A-9124E762FFBC}"/>
              </a:ext>
            </a:extLst>
          </p:cNvPr>
          <p:cNvPicPr>
            <a:picLocks noChangeAspect="1"/>
          </p:cNvPicPr>
          <p:nvPr/>
        </p:nvPicPr>
        <p:blipFill>
          <a:blip r:embed="rId3"/>
          <a:stretch>
            <a:fillRect/>
          </a:stretch>
        </p:blipFill>
        <p:spPr>
          <a:xfrm>
            <a:off x="22614" y="2437103"/>
            <a:ext cx="8726616" cy="4363308"/>
          </a:xfrm>
          <a:prstGeom prst="rect">
            <a:avLst/>
          </a:prstGeom>
        </p:spPr>
      </p:pic>
      <p:pic>
        <p:nvPicPr>
          <p:cNvPr id="2" name="Grafik 1" descr="Ein Bild, das Text, Screenshot, Diagramm, Reihe enthält.&#10;&#10;Automatisch generierte Beschreibung">
            <a:extLst>
              <a:ext uri="{FF2B5EF4-FFF2-40B4-BE49-F238E27FC236}">
                <a16:creationId xmlns:a16="http://schemas.microsoft.com/office/drawing/2014/main" id="{23187059-248A-7E50-0FF7-5A1807914B77}"/>
              </a:ext>
            </a:extLst>
          </p:cNvPr>
          <p:cNvPicPr>
            <a:picLocks noChangeAspect="1"/>
          </p:cNvPicPr>
          <p:nvPr/>
        </p:nvPicPr>
        <p:blipFill>
          <a:blip r:embed="rId4"/>
          <a:stretch>
            <a:fillRect/>
          </a:stretch>
        </p:blipFill>
        <p:spPr>
          <a:xfrm>
            <a:off x="0" y="2460560"/>
            <a:ext cx="8586788" cy="4293394"/>
          </a:xfrm>
          <a:prstGeom prst="rect">
            <a:avLst/>
          </a:prstGeom>
        </p:spPr>
      </p:pic>
      <p:sp>
        <p:nvSpPr>
          <p:cNvPr id="5" name="Textfeld 4">
            <a:extLst>
              <a:ext uri="{FF2B5EF4-FFF2-40B4-BE49-F238E27FC236}">
                <a16:creationId xmlns:a16="http://schemas.microsoft.com/office/drawing/2014/main" id="{9508D353-8DCD-17EF-7B4F-29809ED29D3E}"/>
              </a:ext>
            </a:extLst>
          </p:cNvPr>
          <p:cNvSpPr txBox="1"/>
          <p:nvPr/>
        </p:nvSpPr>
        <p:spPr>
          <a:xfrm>
            <a:off x="8170651" y="3041793"/>
            <a:ext cx="2278505" cy="1200329"/>
          </a:xfrm>
          <a:prstGeom prst="rect">
            <a:avLst/>
          </a:prstGeom>
          <a:noFill/>
        </p:spPr>
        <p:txBody>
          <a:bodyPr wrap="square" rtlCol="0">
            <a:spAutoFit/>
          </a:bodyPr>
          <a:lstStyle/>
          <a:p>
            <a:r>
              <a:rPr lang="de-DE" dirty="0"/>
              <a:t>Farbliche Hervorhebung:</a:t>
            </a:r>
          </a:p>
          <a:p>
            <a:r>
              <a:rPr lang="de-DE" dirty="0"/>
              <a:t>jeweiliges Land als Wohnland angegeben</a:t>
            </a:r>
          </a:p>
        </p:txBody>
      </p:sp>
      <p:pic>
        <p:nvPicPr>
          <p:cNvPr id="8" name="Picture 2">
            <a:extLst>
              <a:ext uri="{FF2B5EF4-FFF2-40B4-BE49-F238E27FC236}">
                <a16:creationId xmlns:a16="http://schemas.microsoft.com/office/drawing/2014/main" id="{ACECEC4A-9BF8-D563-35C7-592A07A55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546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3190-E7B0-24C7-F6D5-C5D4454E01D2}"/>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99BBCFB1-3697-593C-591E-27F4FC24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42C525F7-5F0C-C06A-2606-18268B50052C}"/>
              </a:ext>
            </a:extLst>
          </p:cNvPr>
          <p:cNvSpPr txBox="1">
            <a:spLocks/>
          </p:cNvSpPr>
          <p:nvPr/>
        </p:nvSpPr>
        <p:spPr>
          <a:xfrm>
            <a:off x="258521" y="-245074"/>
            <a:ext cx="7991070" cy="1439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a:t>Datenerhebung</a:t>
            </a:r>
            <a:r>
              <a:rPr lang="de-DE" sz="2400" dirty="0"/>
              <a:t>: </a:t>
            </a:r>
            <a:br>
              <a:rPr lang="de-DE" sz="2400" dirty="0"/>
            </a:br>
            <a:r>
              <a:rPr lang="de-DE" sz="2400" dirty="0"/>
              <a:t>Blick ins Material</a:t>
            </a:r>
          </a:p>
        </p:txBody>
      </p:sp>
      <p:graphicFrame>
        <p:nvGraphicFramePr>
          <p:cNvPr id="10" name="Tabelle 9">
            <a:extLst>
              <a:ext uri="{FF2B5EF4-FFF2-40B4-BE49-F238E27FC236}">
                <a16:creationId xmlns:a16="http://schemas.microsoft.com/office/drawing/2014/main" id="{D873E74A-DF42-A975-C06B-EEF4F346554F}"/>
              </a:ext>
            </a:extLst>
          </p:cNvPr>
          <p:cNvGraphicFramePr>
            <a:graphicFrameLocks noGrp="1"/>
          </p:cNvGraphicFramePr>
          <p:nvPr/>
        </p:nvGraphicFramePr>
        <p:xfrm>
          <a:off x="4984595" y="155858"/>
          <a:ext cx="3264996" cy="4017388"/>
        </p:xfrm>
        <a:graphic>
          <a:graphicData uri="http://schemas.openxmlformats.org/drawingml/2006/table">
            <a:tbl>
              <a:tblPr>
                <a:tableStyleId>{0505E3EF-67EA-436B-97B2-0124C06EBD24}</a:tableStyleId>
              </a:tblPr>
              <a:tblGrid>
                <a:gridCol w="3264996">
                  <a:extLst>
                    <a:ext uri="{9D8B030D-6E8A-4147-A177-3AD203B41FA5}">
                      <a16:colId xmlns:a16="http://schemas.microsoft.com/office/drawing/2014/main" val="3508464267"/>
                    </a:ext>
                  </a:extLst>
                </a:gridCol>
              </a:tblGrid>
              <a:tr h="0">
                <a:tc>
                  <a:txBody>
                    <a:bodyPr/>
                    <a:lstStyle/>
                    <a:p>
                      <a:r>
                        <a:rPr lang="de-DE" sz="1400" kern="1200" dirty="0">
                          <a:solidFill>
                            <a:schemeClr val="tx1"/>
                          </a:solidFill>
                          <a:effectLst/>
                        </a:rPr>
                        <a:t>Neuere dt. </a:t>
                      </a:r>
                      <a:r>
                        <a:rPr lang="de-DE" sz="1400" kern="1200" dirty="0" err="1">
                          <a:solidFill>
                            <a:schemeClr val="tx1"/>
                          </a:solidFill>
                          <a:effectLst/>
                        </a:rPr>
                        <a:t>Lit</a:t>
                      </a:r>
                      <a:r>
                        <a:rPr lang="de-DE" sz="1400" kern="1200" dirty="0">
                          <a:solidFill>
                            <a:schemeClr val="tx1"/>
                          </a:solidFill>
                          <a:effectLst/>
                        </a:rPr>
                        <a:t>.: Prager dt. </a:t>
                      </a:r>
                      <a:r>
                        <a:rPr lang="de-DE" sz="1400" kern="1200" dirty="0" err="1">
                          <a:solidFill>
                            <a:schemeClr val="tx1"/>
                          </a:solidFill>
                          <a:effectLst/>
                        </a:rPr>
                        <a:t>Literatura</a:t>
                      </a:r>
                      <a:endParaRPr lang="de-DE" sz="14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3747302">
                <a:tc>
                  <a:txBody>
                    <a:bodyPr/>
                    <a:lstStyle/>
                    <a:p>
                      <a:r>
                        <a:rPr lang="de-DE" sz="800" kern="1200" dirty="0">
                          <a:solidFill>
                            <a:schemeClr val="tx1"/>
                          </a:solidFill>
                          <a:effectLst/>
                        </a:rPr>
                        <a:t>Die von der Jahrhundertwende bis in die 1930er Jahre entstandene</a:t>
                      </a:r>
                    </a:p>
                    <a:p>
                      <a:r>
                        <a:rPr lang="de-DE" sz="800" kern="1200" dirty="0">
                          <a:solidFill>
                            <a:schemeClr val="tx1"/>
                          </a:solidFill>
                          <a:effectLst/>
                        </a:rPr>
                        <a:t>deutschsprachige Literatur Prags ist ein einzigartiges Phänomen:</a:t>
                      </a:r>
                    </a:p>
                    <a:p>
                      <a:r>
                        <a:rPr lang="de-DE" sz="800" kern="1200" dirty="0">
                          <a:solidFill>
                            <a:schemeClr val="tx1"/>
                          </a:solidFill>
                          <a:effectLst/>
                        </a:rPr>
                        <a:t>Getragen von einer im wesentlichen deutsch-jüdischen Minderheit</a:t>
                      </a:r>
                    </a:p>
                    <a:p>
                      <a:r>
                        <a:rPr lang="de-DE" sz="800" kern="1200" dirty="0">
                          <a:solidFill>
                            <a:schemeClr val="tx1"/>
                          </a:solidFill>
                          <a:effectLst/>
                        </a:rPr>
                        <a:t>in einer immer kleiner werdenden Sprachinsel zeichnet sie sich durch</a:t>
                      </a:r>
                    </a:p>
                    <a:p>
                      <a:r>
                        <a:rPr lang="de-DE" sz="800" kern="1200" dirty="0">
                          <a:solidFill>
                            <a:schemeClr val="tx1"/>
                          </a:solidFill>
                          <a:effectLst/>
                        </a:rPr>
                        <a:t>ein Nebeneinander verbrauchter literarischer Klischees und</a:t>
                      </a:r>
                    </a:p>
                    <a:p>
                      <a:r>
                        <a:rPr lang="de-DE" sz="800" kern="1200" dirty="0">
                          <a:solidFill>
                            <a:schemeClr val="tx1"/>
                          </a:solidFill>
                          <a:effectLst/>
                        </a:rPr>
                        <a:t>literarischer Emanationen von Weltgeltung aus. Die Ursachen liegen in</a:t>
                      </a:r>
                    </a:p>
                    <a:p>
                      <a:r>
                        <a:rPr lang="de-DE" sz="800" kern="1200" dirty="0">
                          <a:solidFill>
                            <a:schemeClr val="tx1"/>
                          </a:solidFill>
                          <a:effectLst/>
                        </a:rPr>
                        <a:t>den besonderen Bedingungen einer "</a:t>
                      </a:r>
                      <a:r>
                        <a:rPr lang="de-DE" sz="800" kern="1200" dirty="0" err="1">
                          <a:solidFill>
                            <a:schemeClr val="tx1"/>
                          </a:solidFill>
                          <a:effectLst/>
                        </a:rPr>
                        <a:t>littérature</a:t>
                      </a:r>
                      <a:r>
                        <a:rPr lang="de-DE" sz="800" kern="1200" dirty="0">
                          <a:solidFill>
                            <a:schemeClr val="tx1"/>
                          </a:solidFill>
                          <a:effectLst/>
                        </a:rPr>
                        <a:t> </a:t>
                      </a:r>
                      <a:r>
                        <a:rPr lang="de-DE" sz="800" kern="1200" dirty="0" err="1">
                          <a:solidFill>
                            <a:schemeClr val="tx1"/>
                          </a:solidFill>
                          <a:effectLst/>
                        </a:rPr>
                        <a:t>mineure</a:t>
                      </a:r>
                      <a:r>
                        <a:rPr lang="de-DE" sz="800" kern="1200" dirty="0">
                          <a:solidFill>
                            <a:schemeClr val="tx1"/>
                          </a:solidFill>
                          <a:effectLst/>
                        </a:rPr>
                        <a:t>", der Koexistenz</a:t>
                      </a:r>
                    </a:p>
                    <a:p>
                      <a:r>
                        <a:rPr lang="de-DE" sz="800" kern="1200" dirty="0">
                          <a:solidFill>
                            <a:schemeClr val="tx1"/>
                          </a:solidFill>
                          <a:effectLst/>
                        </a:rPr>
                        <a:t>von Urbanismus, Modernismus und Provinzialismus und der missglückten</a:t>
                      </a:r>
                    </a:p>
                    <a:p>
                      <a:r>
                        <a:rPr lang="de-DE" sz="800" kern="1200" dirty="0">
                          <a:solidFill>
                            <a:schemeClr val="tx1"/>
                          </a:solidFill>
                          <a:effectLst/>
                        </a:rPr>
                        <a:t>nationalen Synthese zwischen Tschechen, Juden und Deutschen.</a:t>
                      </a:r>
                    </a:p>
                    <a:p>
                      <a:r>
                        <a:rPr lang="de-DE" sz="800" kern="1200" dirty="0">
                          <a:solidFill>
                            <a:schemeClr val="tx1"/>
                          </a:solidFill>
                          <a:effectLst/>
                        </a:rPr>
                        <a:t>Leseliste:</a:t>
                      </a:r>
                    </a:p>
                    <a:p>
                      <a:r>
                        <a:rPr lang="de-DE" sz="800" kern="1200" dirty="0">
                          <a:solidFill>
                            <a:schemeClr val="tx1"/>
                          </a:solidFill>
                          <a:effectLst/>
                        </a:rPr>
                        <a:t>Franz Kafka: Beschreibung eines Kampfes. (Fischer Tb 12445, 8,20.-)</a:t>
                      </a:r>
                    </a:p>
                    <a:p>
                      <a:r>
                        <a:rPr lang="de-DE" sz="800" kern="1200" dirty="0">
                          <a:solidFill>
                            <a:schemeClr val="tx1"/>
                          </a:solidFill>
                          <a:effectLst/>
                        </a:rPr>
                        <a:t>Rainer Maria Rilke: Zwei Prager Geschichten. (Insel Tb 235, 6,70.-)</a:t>
                      </a:r>
                    </a:p>
                    <a:p>
                      <a:r>
                        <a:rPr lang="de-DE" sz="800" kern="1200" dirty="0">
                          <a:solidFill>
                            <a:schemeClr val="tx1"/>
                          </a:solidFill>
                          <a:effectLst/>
                        </a:rPr>
                        <a:t>Gustav Meyrink: Der Golem. (Ullstein Tb, 5,20.-)</a:t>
                      </a:r>
                    </a:p>
                    <a:p>
                      <a:r>
                        <a:rPr lang="de-DE" sz="800" kern="1200" dirty="0">
                          <a:solidFill>
                            <a:schemeClr val="tx1"/>
                          </a:solidFill>
                          <a:effectLst/>
                        </a:rPr>
                        <a:t>Paul Leppin: Daniel Jesus (Elfenbein Verlag, 18,60.-)</a:t>
                      </a:r>
                    </a:p>
                    <a:p>
                      <a:r>
                        <a:rPr lang="de-DE" sz="800" kern="1200" dirty="0">
                          <a:solidFill>
                            <a:schemeClr val="tx1"/>
                          </a:solidFill>
                          <a:effectLst/>
                        </a:rPr>
                        <a:t>Melchior Vischer: Sekunde durch Hirn. (Ed. </a:t>
                      </a:r>
                      <a:r>
                        <a:rPr lang="de-DE" sz="800" kern="1200" dirty="0" err="1">
                          <a:solidFill>
                            <a:schemeClr val="tx1"/>
                          </a:solidFill>
                          <a:effectLst/>
                        </a:rPr>
                        <a:t>Text+Kritik</a:t>
                      </a:r>
                      <a:r>
                        <a:rPr lang="de-DE" sz="800" kern="1200" dirty="0">
                          <a:solidFill>
                            <a:schemeClr val="tx1"/>
                          </a:solidFill>
                          <a:effectLst/>
                        </a:rPr>
                        <a:t>, 14,40.-)</a:t>
                      </a:r>
                    </a:p>
                    <a:p>
                      <a:r>
                        <a:rPr lang="de-DE" sz="800" kern="1200" dirty="0">
                          <a:solidFill>
                            <a:schemeClr val="tx1"/>
                          </a:solidFill>
                          <a:effectLst/>
                        </a:rPr>
                        <a:t>Hermann Ungar: Die Verstümmelten (Verlag Maas/</a:t>
                      </a:r>
                      <a:r>
                        <a:rPr lang="de-DE" sz="800" kern="1200" dirty="0" err="1">
                          <a:solidFill>
                            <a:schemeClr val="tx1"/>
                          </a:solidFill>
                          <a:effectLst/>
                        </a:rPr>
                        <a:t>Bugrim</a:t>
                      </a:r>
                      <a:r>
                        <a:rPr lang="de-DE" sz="800" kern="1200" dirty="0">
                          <a:solidFill>
                            <a:schemeClr val="tx1"/>
                          </a:solidFill>
                          <a:effectLst/>
                        </a:rPr>
                        <a:t>, 12,90.-)</a:t>
                      </a:r>
                    </a:p>
                    <a:p>
                      <a:r>
                        <a:rPr lang="de-DE" sz="800" kern="1200" dirty="0">
                          <a:solidFill>
                            <a:schemeClr val="tx1"/>
                          </a:solidFill>
                          <a:effectLst/>
                        </a:rPr>
                        <a:t>Egon Erwin </a:t>
                      </a:r>
                      <a:r>
                        <a:rPr lang="de-DE" sz="800" kern="1200" dirty="0" err="1">
                          <a:solidFill>
                            <a:schemeClr val="tx1"/>
                          </a:solidFill>
                          <a:effectLst/>
                        </a:rPr>
                        <a:t>Kisch</a:t>
                      </a:r>
                      <a:r>
                        <a:rPr lang="de-DE" sz="800" kern="1200" dirty="0">
                          <a:solidFill>
                            <a:schemeClr val="tx1"/>
                          </a:solidFill>
                          <a:effectLst/>
                        </a:rPr>
                        <a:t>: Der rasende Reporter.(Aufbau Tb., 9,30.-)</a:t>
                      </a:r>
                    </a:p>
                    <a:p>
                      <a:r>
                        <a:rPr lang="de-DE" sz="800" kern="1200" dirty="0">
                          <a:solidFill>
                            <a:schemeClr val="tx1"/>
                          </a:solidFill>
                          <a:effectLst/>
                        </a:rPr>
                        <a:t>Hermann Grab: Der Stadtpark. (Verlag Neue Kritik, Euro 17,50.-)</a:t>
                      </a:r>
                    </a:p>
                    <a:p>
                      <a:r>
                        <a:rPr lang="de-DE" sz="800" kern="1200" dirty="0">
                          <a:solidFill>
                            <a:schemeClr val="tx1"/>
                          </a:solidFill>
                          <a:effectLst/>
                        </a:rPr>
                        <a:t>Gilles Deleuze/Félix </a:t>
                      </a:r>
                      <a:r>
                        <a:rPr lang="de-DE" sz="800" kern="1200" dirty="0" err="1">
                          <a:solidFill>
                            <a:schemeClr val="tx1"/>
                          </a:solidFill>
                          <a:effectLst/>
                        </a:rPr>
                        <a:t>Guattari</a:t>
                      </a:r>
                      <a:r>
                        <a:rPr lang="de-DE" sz="800" kern="1200" dirty="0">
                          <a:solidFill>
                            <a:schemeClr val="tx1"/>
                          </a:solidFill>
                          <a:effectLst/>
                        </a:rPr>
                        <a:t>: Kafka. Für eine kleine Literatur.</a:t>
                      </a:r>
                    </a:p>
                    <a:p>
                      <a:r>
                        <a:rPr lang="de-DE" sz="800" kern="1200" dirty="0">
                          <a:solidFill>
                            <a:schemeClr val="tx1"/>
                          </a:solidFill>
                          <a:effectLst/>
                        </a:rPr>
                        <a:t>(es Nr.807), S. 24-39 (auch als Kopie)</a:t>
                      </a:r>
                    </a:p>
                    <a:p>
                      <a:r>
                        <a:rPr lang="de-DE" sz="800" kern="1200" dirty="0">
                          <a:solidFill>
                            <a:schemeClr val="tx1"/>
                          </a:solidFill>
                          <a:effectLst/>
                        </a:rPr>
                        <a:t>Günther Anders: "Kafka, pro und contra." In: </a:t>
                      </a:r>
                      <a:r>
                        <a:rPr lang="de-DE" sz="800" kern="1200" dirty="0" err="1">
                          <a:solidFill>
                            <a:schemeClr val="tx1"/>
                          </a:solidFill>
                          <a:effectLst/>
                        </a:rPr>
                        <a:t>Ders</a:t>
                      </a:r>
                      <a:r>
                        <a:rPr lang="de-DE" sz="800" kern="1200" dirty="0">
                          <a:solidFill>
                            <a:schemeClr val="tx1"/>
                          </a:solidFill>
                          <a:effectLst/>
                        </a:rPr>
                        <a:t>.: Mensch ohne Welt.</a:t>
                      </a:r>
                    </a:p>
                    <a:p>
                      <a:r>
                        <a:rPr lang="de-DE" sz="800" kern="1200" dirty="0">
                          <a:solidFill>
                            <a:schemeClr val="tx1"/>
                          </a:solidFill>
                          <a:effectLst/>
                        </a:rPr>
                        <a:t>(C.H.Beck, 11,90.-), S. 45-131</a:t>
                      </a:r>
                    </a:p>
                    <a:p>
                      <a:r>
                        <a:rPr lang="de-DE" sz="800" kern="1200" dirty="0">
                          <a:solidFill>
                            <a:schemeClr val="tx1"/>
                          </a:solidFill>
                          <a:effectLst/>
                        </a:rPr>
                        <a:t>Außerdem wird ein Reader mit Texten von W. Haas, F. Janowitz,</a:t>
                      </a:r>
                    </a:p>
                    <a:p>
                      <a:r>
                        <a:rPr lang="de-DE" sz="800" kern="1200" dirty="0">
                          <a:solidFill>
                            <a:schemeClr val="tx1"/>
                          </a:solidFill>
                          <a:effectLst/>
                        </a:rPr>
                        <a:t>F. Kafka, R. M. Rilke, J. Urzidil, F. Werfel, L.</a:t>
                      </a:r>
                    </a:p>
                    <a:p>
                      <a:r>
                        <a:rPr lang="de-DE" sz="800" kern="1200" dirty="0">
                          <a:solidFill>
                            <a:schemeClr val="tx1"/>
                          </a:solidFill>
                          <a:effectLst/>
                        </a:rPr>
                        <a:t>Winder u.a. zur Verfügung gestellt.</a:t>
                      </a:r>
                    </a:p>
                    <a:p>
                      <a:endParaRPr lang="de-DE" sz="800" dirty="0">
                        <a:effectLs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2" name="Tabelle 11">
            <a:extLst>
              <a:ext uri="{FF2B5EF4-FFF2-40B4-BE49-F238E27FC236}">
                <a16:creationId xmlns:a16="http://schemas.microsoft.com/office/drawing/2014/main" id="{901D1B6A-A4C2-4B13-8CF3-86D8EBBA63B4}"/>
              </a:ext>
            </a:extLst>
          </p:cNvPr>
          <p:cNvGraphicFramePr>
            <a:graphicFrameLocks noGrp="1"/>
          </p:cNvGraphicFramePr>
          <p:nvPr/>
        </p:nvGraphicFramePr>
        <p:xfrm>
          <a:off x="122663" y="1000660"/>
          <a:ext cx="4647300" cy="5783819"/>
        </p:xfrm>
        <a:graphic>
          <a:graphicData uri="http://schemas.openxmlformats.org/drawingml/2006/table">
            <a:tbl>
              <a:tblPr>
                <a:tableStyleId>{0505E3EF-67EA-436B-97B2-0124C06EBD24}</a:tableStyleId>
              </a:tblPr>
              <a:tblGrid>
                <a:gridCol w="4647300">
                  <a:extLst>
                    <a:ext uri="{9D8B030D-6E8A-4147-A177-3AD203B41FA5}">
                      <a16:colId xmlns:a16="http://schemas.microsoft.com/office/drawing/2014/main" val="3508464267"/>
                    </a:ext>
                  </a:extLst>
                </a:gridCol>
              </a:tblGrid>
              <a:tr h="347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rPr>
                        <a:t>NdL</a:t>
                      </a:r>
                      <a:r>
                        <a:rPr lang="de-DE" sz="1200" kern="1200" dirty="0">
                          <a:solidFill>
                            <a:schemeClr val="tx1"/>
                          </a:solidFill>
                          <a:effectLst/>
                        </a:rPr>
                        <a:t>: Schillers klassische Dramen</a:t>
                      </a:r>
                      <a:endParaRPr lang="de-DE" sz="12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4783550">
                <a:tc>
                  <a:txBody>
                    <a:bodyPr/>
                    <a:lstStyle/>
                    <a:p>
                      <a:r>
                        <a:rPr lang="de-DE" sz="800" kern="1200" baseline="0" dirty="0">
                          <a:solidFill>
                            <a:schemeClr val="tx1"/>
                          </a:solidFill>
                          <a:effectLst/>
                        </a:rPr>
                        <a:t>„Das Werk lebt“! (F. Schiller in der Vorrede zu Don Karlos, 1785)</a:t>
                      </a:r>
                    </a:p>
                    <a:p>
                      <a:r>
                        <a:rPr lang="de-DE" sz="800" kern="1200" baseline="0" dirty="0">
                          <a:solidFill>
                            <a:schemeClr val="tx1"/>
                          </a:solidFill>
                          <a:effectLst/>
                        </a:rPr>
                        <a:t>Schüler*innen lesen sie, nationale und internationale Theater spielen sie, wir alle zitieren sie (s. unten): Friedrich Schillers klassische Dramen gehören bis heute zu den bekanntesten ihrer Art. Das verdanken sie nicht nur ihrer im Wortsinn ‚vorbildhaften‘ Formstrenge, der rhetorischen Brillanz ihres Verfassers und dem tragischen Pathos, sondern auch der überzeitlichen Bedeutsamkeit der verhandelten, allgemein-menschlichen Fragestellungen: Welchen Wert hat Freundschaft? Welchen Ausweg gibt es aus ausweglosen Situationen? Sind Emotionen in Machtpositionen Schwäche? Ist Gewalt aus Notwehr gerechtfertigt? Wie funktioniert und welchen Preis hat individuelle/kollektive Freiheit? Und welche Rolle spielt die Kunst dabei?</a:t>
                      </a:r>
                    </a:p>
                    <a:p>
                      <a:r>
                        <a:rPr lang="de-DE" sz="800" kern="1200" baseline="0" dirty="0">
                          <a:solidFill>
                            <a:schemeClr val="tx1"/>
                          </a:solidFill>
                          <a:effectLst/>
                        </a:rPr>
                        <a:t>Aller Formstrenge zum Trotz ist Schillers dramatischer Stil vielfältig, selbst in den ‚klassischen‘ Dramen, die innerhalb eines sehr kurzen Zeitraumes entstanden. Das zeigt sich allein schon an den Gattungsbezeichnungen in den Untertiteln: Wir bewegen uns mit der Lektüre vom</a:t>
                      </a:r>
                    </a:p>
                    <a:p>
                      <a:r>
                        <a:rPr lang="de-DE" sz="800" kern="1200" baseline="0" dirty="0">
                          <a:solidFill>
                            <a:schemeClr val="tx1"/>
                          </a:solidFill>
                          <a:effectLst/>
                        </a:rPr>
                        <a:t>- „dramatischen Gedicht“ Don Karlos. Infant von Spanien (1787/1805) („Klassisch-Werden“): „Sire, geben Sie Gedankenfreiheit!“</a:t>
                      </a:r>
                    </a:p>
                    <a:p>
                      <a:r>
                        <a:rPr lang="de-DE" sz="800" kern="1200" baseline="0" dirty="0">
                          <a:solidFill>
                            <a:schemeClr val="tx1"/>
                          </a:solidFill>
                          <a:effectLst/>
                        </a:rPr>
                        <a:t>- über zwei Texte mit einer starken weiblichen Protagonistin, das „Trauerspiel“ Maria Stuart (1800/1): „Was man nicht aufgibt, hat man nie verloren.“</a:t>
                      </a:r>
                    </a:p>
                    <a:p>
                      <a:r>
                        <a:rPr lang="de-DE" sz="800" kern="1200" baseline="0" dirty="0">
                          <a:solidFill>
                            <a:schemeClr val="tx1"/>
                          </a:solidFill>
                          <a:effectLst/>
                        </a:rPr>
                        <a:t>- und die „romantische Tragödie“ Die Jungfrau von Orleans (1801): „Mit der Dummheit kämpfen Götter selbst vergebens“</a:t>
                      </a:r>
                    </a:p>
                    <a:p>
                      <a:r>
                        <a:rPr lang="de-DE" sz="800" kern="1200" baseline="0" dirty="0">
                          <a:solidFill>
                            <a:schemeClr val="tx1"/>
                          </a:solidFill>
                          <a:effectLst/>
                        </a:rPr>
                        <a:t>- hin zu einem seiner letzten Texte vor seinem frühen Tod, dem „Schauspiel“ Wilhelm Tell (1804): „Der Starke ist am mächtigsten allein“.</a:t>
                      </a:r>
                    </a:p>
                    <a:p>
                      <a:r>
                        <a:rPr lang="de-DE" sz="800" kern="1200" baseline="0" dirty="0">
                          <a:solidFill>
                            <a:schemeClr val="tx1"/>
                          </a:solidFill>
                          <a:effectLst/>
                        </a:rPr>
                        <a:t>Man muss es schließlich „wagen“, wie Schiller in einem Brief an seinen Dichterfreund Johann Wolfgang von Goethe am 26.7.1800 schreibt, „bei einem neuen Stoff die Form neu zu erfinden, und sich den Gattungsbegriff immer beweglich erhalten“!</a:t>
                      </a:r>
                    </a:p>
                    <a:p>
                      <a:r>
                        <a:rPr lang="de-DE" sz="800" kern="1200" baseline="0" dirty="0">
                          <a:solidFill>
                            <a:schemeClr val="tx1"/>
                          </a:solidFill>
                          <a:effectLst/>
                        </a:rPr>
                        <a:t>Im Zentrum des Seminars steht ein ‚</a:t>
                      </a:r>
                      <a:r>
                        <a:rPr lang="de-DE" sz="800" kern="1200" baseline="0" dirty="0" err="1">
                          <a:solidFill>
                            <a:schemeClr val="tx1"/>
                          </a:solidFill>
                          <a:effectLst/>
                        </a:rPr>
                        <a:t>close</a:t>
                      </a:r>
                      <a:r>
                        <a:rPr lang="de-DE" sz="800" kern="1200" baseline="0" dirty="0">
                          <a:solidFill>
                            <a:schemeClr val="tx1"/>
                          </a:solidFill>
                          <a:effectLst/>
                        </a:rPr>
                        <a:t> </a:t>
                      </a:r>
                      <a:r>
                        <a:rPr lang="de-DE" sz="800" kern="1200" baseline="0" dirty="0" err="1">
                          <a:solidFill>
                            <a:schemeClr val="tx1"/>
                          </a:solidFill>
                          <a:effectLst/>
                        </a:rPr>
                        <a:t>reading</a:t>
                      </a:r>
                      <a:r>
                        <a:rPr lang="de-DE" sz="800" kern="1200" baseline="0" dirty="0">
                          <a:solidFill>
                            <a:schemeClr val="tx1"/>
                          </a:solidFill>
                          <a:effectLst/>
                        </a:rPr>
                        <a:t>‘ der genannten Dramen. Angestrebt wird zudem eine gründliche theoretische und praktische Auseinandersetzung mit der Gattung Drama im Allgemeinen (Einführende Sitzung zur Dramenanalyse, Begrifflichkeiten etc.), mit Schillers Dramenbegriff im Besonderen. Deshalb werden ergänzend dazu kurze dramentheoretische und poetologische Texte von Friedrich Schiller gelesen, wobei auch das Verhältnis von theoretischer Darlegung und dichterischer Praxis reflektiert werden soll: Können die in poetologischen Schriften formulierten Gestaltungsvorgaben „einfach so“ im Zuge literaturwissenschaftlicher Deutung auf die literarischen Texte übertragen werden?</a:t>
                      </a:r>
                    </a:p>
                    <a:p>
                      <a:r>
                        <a:rPr lang="de-DE" sz="800" kern="1200" baseline="0" dirty="0">
                          <a:solidFill>
                            <a:schemeClr val="tx1"/>
                          </a:solidFill>
                          <a:effectLst/>
                        </a:rPr>
                        <a:t>- Was kann eine gut stehende Schaubühne eigentlich wirken? (1784)</a:t>
                      </a:r>
                    </a:p>
                    <a:p>
                      <a:r>
                        <a:rPr lang="de-DE" sz="800" kern="1200" baseline="0" dirty="0">
                          <a:solidFill>
                            <a:schemeClr val="tx1"/>
                          </a:solidFill>
                          <a:effectLst/>
                        </a:rPr>
                        <a:t>- Über die tragische Kunst (1792)</a:t>
                      </a:r>
                    </a:p>
                    <a:p>
                      <a:r>
                        <a:rPr lang="de-DE" sz="800" kern="1200" baseline="0" dirty="0">
                          <a:solidFill>
                            <a:schemeClr val="tx1"/>
                          </a:solidFill>
                          <a:effectLst/>
                        </a:rPr>
                        <a:t>- Über das Erhabene (1801)</a:t>
                      </a:r>
                    </a:p>
                    <a:p>
                      <a:r>
                        <a:rPr lang="de-DE" sz="800" kern="1200" baseline="0" dirty="0">
                          <a:solidFill>
                            <a:schemeClr val="tx1"/>
                          </a:solidFill>
                          <a:effectLst/>
                        </a:rPr>
                        <a:t>Großer Wert wird auch auf die Einübung wissenschaftlicher Praxis gelegt, etwa im Rahmen einer Übung zum Thesenbilden. Ein Ziel ist die Erprobung und Einübung von Arbeitsschritten, die für das gesamte Studium wichtig sind, an konkreten Beispielen.</a:t>
                      </a:r>
                    </a:p>
                    <a:p>
                      <a:r>
                        <a:rPr lang="de-DE" sz="800" kern="1200" baseline="0" dirty="0">
                          <a:solidFill>
                            <a:schemeClr val="tx1"/>
                          </a:solidFill>
                          <a:effectLst/>
                        </a:rPr>
                        <a:t>Um Ihnen Ihre Semesterplanung zu erleichtern: Voraussichtlich lesen wir die Texte in folgenden Sitzungen (Bis zu diesen sollten Sie die Lektüre jeweils abgeschlossen haben - gerne können Sie damit auch früher beginnen):</a:t>
                      </a:r>
                    </a:p>
                    <a:p>
                      <a:r>
                        <a:rPr lang="de-DE" sz="800" kern="1200" baseline="0" dirty="0">
                          <a:solidFill>
                            <a:schemeClr val="tx1"/>
                          </a:solidFill>
                          <a:effectLst/>
                        </a:rPr>
                        <a:t>- 09.10.: Über die tragische Kunst</a:t>
                      </a:r>
                    </a:p>
                    <a:p>
                      <a:r>
                        <a:rPr lang="de-DE" sz="800" kern="1200" baseline="0" dirty="0">
                          <a:solidFill>
                            <a:schemeClr val="tx1"/>
                          </a:solidFill>
                          <a:effectLst/>
                        </a:rPr>
                        <a:t>- 16.10.: Was kann eine gut stehende Schaubühne eigentlich wirken?</a:t>
                      </a:r>
                    </a:p>
                    <a:p>
                      <a:r>
                        <a:rPr lang="de-DE" sz="800" kern="1200" baseline="0" dirty="0">
                          <a:solidFill>
                            <a:schemeClr val="tx1"/>
                          </a:solidFill>
                          <a:effectLst/>
                        </a:rPr>
                        <a:t>- 23.10.: Don Karlos (3 Sitzungen)</a:t>
                      </a:r>
                    </a:p>
                    <a:p>
                      <a:r>
                        <a:rPr lang="de-DE" sz="800" kern="1200" baseline="0" dirty="0">
                          <a:solidFill>
                            <a:schemeClr val="tx1"/>
                          </a:solidFill>
                          <a:effectLst/>
                        </a:rPr>
                        <a:t>- 13.11.: Über das Erhabene</a:t>
                      </a:r>
                    </a:p>
                    <a:p>
                      <a:r>
                        <a:rPr lang="de-DE" sz="800" kern="1200" baseline="0" dirty="0">
                          <a:solidFill>
                            <a:schemeClr val="tx1"/>
                          </a:solidFill>
                          <a:effectLst/>
                        </a:rPr>
                        <a:t>- 20.11.: Maria Stuart (2 Sitzungen)</a:t>
                      </a:r>
                    </a:p>
                    <a:p>
                      <a:r>
                        <a:rPr lang="de-DE" sz="800" kern="1200" baseline="0" dirty="0">
                          <a:solidFill>
                            <a:schemeClr val="tx1"/>
                          </a:solidFill>
                          <a:effectLst/>
                        </a:rPr>
                        <a:t>- 04.12.: Die Jungfrau von Orleans (2 Sitzungen)</a:t>
                      </a:r>
                    </a:p>
                    <a:p>
                      <a:r>
                        <a:rPr lang="de-DE" sz="800" kern="1200" baseline="0" dirty="0">
                          <a:solidFill>
                            <a:schemeClr val="tx1"/>
                          </a:solidFill>
                          <a:effectLst/>
                        </a:rPr>
                        <a:t>- 08.01.: Wilhelm Tell (2 Sitzungen)</a:t>
                      </a:r>
                    </a:p>
                    <a:p>
                      <a:endParaRPr lang="de-DE" sz="100" baseline="0" dirty="0">
                        <a:solidFill>
                          <a:srgbClr val="00B050"/>
                        </a:solidFill>
                        <a:effectLs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3" name="Tabelle 12">
            <a:extLst>
              <a:ext uri="{FF2B5EF4-FFF2-40B4-BE49-F238E27FC236}">
                <a16:creationId xmlns:a16="http://schemas.microsoft.com/office/drawing/2014/main" id="{8171F847-8B4E-34AB-D4C5-338C9B0E5A93}"/>
              </a:ext>
            </a:extLst>
          </p:cNvPr>
          <p:cNvGraphicFramePr>
            <a:graphicFrameLocks noGrp="1"/>
          </p:cNvGraphicFramePr>
          <p:nvPr/>
        </p:nvGraphicFramePr>
        <p:xfrm>
          <a:off x="5044962" y="4259956"/>
          <a:ext cx="3204629" cy="2338492"/>
        </p:xfrm>
        <a:graphic>
          <a:graphicData uri="http://schemas.openxmlformats.org/drawingml/2006/table">
            <a:tbl>
              <a:tblPr>
                <a:tableStyleId>{0505E3EF-67EA-436B-97B2-0124C06EBD24}</a:tableStyleId>
              </a:tblPr>
              <a:tblGrid>
                <a:gridCol w="3204629">
                  <a:extLst>
                    <a:ext uri="{9D8B030D-6E8A-4147-A177-3AD203B41FA5}">
                      <a16:colId xmlns:a16="http://schemas.microsoft.com/office/drawing/2014/main" val="350846426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a:solidFill>
                            <a:schemeClr val="tx1"/>
                          </a:solidFill>
                          <a:effectLst/>
                        </a:rPr>
                        <a:t>Info-Veranstaltung zum MA Literaturwissenschaft: Germanistik</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1472478">
                <a:tc>
                  <a:txBody>
                    <a:bodyPr/>
                    <a:lstStyle/>
                    <a:p>
                      <a:r>
                        <a:rPr lang="de-DE" sz="1100" kern="1200" dirty="0">
                          <a:solidFill>
                            <a:schemeClr val="tx1"/>
                          </a:solidFill>
                          <a:effectLst/>
                        </a:rPr>
                        <a:t>Offene Infoveranstaltung für alle Interessierten, besonders geeignet ab dem vierten BA-Semester: Ich informiere über den Aufbau des Studiengangs MA Literaturwissenschaft sowie über das Bewerbungs- und Zulassungsverfahren und beantworte alle relevanten Fragen.</a:t>
                      </a:r>
                    </a:p>
                    <a:p>
                      <a:r>
                        <a:rPr lang="de-DE" sz="1100" kern="1200" dirty="0">
                          <a:solidFill>
                            <a:schemeClr val="tx1"/>
                          </a:solidFill>
                          <a:effectLst/>
                        </a:rPr>
                        <a:t>ACHTUNG: Aufgrund der aktuellen Lage habe ich Ihnen ein </a:t>
                      </a:r>
                      <a:r>
                        <a:rPr lang="de-DE" sz="1100" kern="1200" dirty="0" err="1">
                          <a:solidFill>
                            <a:schemeClr val="tx1"/>
                          </a:solidFill>
                          <a:effectLst/>
                        </a:rPr>
                        <a:t>Powerpoint</a:t>
                      </a:r>
                      <a:r>
                        <a:rPr lang="de-DE" sz="1100" kern="1200" dirty="0">
                          <a:solidFill>
                            <a:schemeClr val="tx1"/>
                          </a:solidFill>
                          <a:effectLst/>
                        </a:rPr>
                        <a:t>-Video aufgenommen (s. ILIAS-Kurs), das Sie sich in Ruhe zu Hause anschauen können. Im ILIAS-Chatraum können Sie dann noch weitere Fragen stellen, die ich Ihnen dort gerne beantworte.</a:t>
                      </a:r>
                    </a:p>
                    <a:p>
                      <a:endParaRPr lang="de-DE" sz="100" dirty="0">
                        <a:effectLs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6" name="Tabelle 15">
            <a:extLst>
              <a:ext uri="{FF2B5EF4-FFF2-40B4-BE49-F238E27FC236}">
                <a16:creationId xmlns:a16="http://schemas.microsoft.com/office/drawing/2014/main" id="{78709B1B-671D-3F43-C275-9ABD1E2511CC}"/>
              </a:ext>
            </a:extLst>
          </p:cNvPr>
          <p:cNvGraphicFramePr>
            <a:graphicFrameLocks noGrp="1"/>
          </p:cNvGraphicFramePr>
          <p:nvPr/>
        </p:nvGraphicFramePr>
        <p:xfrm>
          <a:off x="8502977" y="76576"/>
          <a:ext cx="3532382" cy="4555912"/>
        </p:xfrm>
        <a:graphic>
          <a:graphicData uri="http://schemas.openxmlformats.org/drawingml/2006/table">
            <a:tbl>
              <a:tblPr>
                <a:tableStyleId>{0505E3EF-67EA-436B-97B2-0124C06EBD24}</a:tableStyleId>
              </a:tblPr>
              <a:tblGrid>
                <a:gridCol w="3532382">
                  <a:extLst>
                    <a:ext uri="{9D8B030D-6E8A-4147-A177-3AD203B41FA5}">
                      <a16:colId xmlns:a16="http://schemas.microsoft.com/office/drawing/2014/main" val="3508464267"/>
                    </a:ext>
                  </a:extLst>
                </a:gridCol>
              </a:tblGrid>
              <a:tr h="409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tx1"/>
                          </a:solidFill>
                          <a:effectLst/>
                        </a:rPr>
                        <a:t>05.067.111/778/780/ MNDL/SFNL I/II/EUL-3: Wielands Agathon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3616451">
                <a:tc>
                  <a:txBody>
                    <a:bodyPr/>
                    <a:lstStyle/>
                    <a:p>
                      <a:r>
                        <a:rPr lang="de-DE" sz="1050" kern="1200" dirty="0">
                          <a:solidFill>
                            <a:schemeClr val="tx1"/>
                          </a:solidFill>
                          <a:effectLst/>
                        </a:rPr>
                        <a:t>Voraussetzungen / Organisatorisches:</a:t>
                      </a:r>
                    </a:p>
                    <a:p>
                      <a:r>
                        <a:rPr lang="de-DE" sz="1050" kern="1200" dirty="0">
                          <a:solidFill>
                            <a:schemeClr val="tx1"/>
                          </a:solidFill>
                          <a:effectLst/>
                        </a:rPr>
                        <a:t>Voraussetzungen zur Teilnahme an diesem Seminar sind die Bereitschaft zur eigenständigen und aktiven Mitarbeit in Kleingruppen sowie zur sorgfältigen Lektüre des Romans (700 Seiten).</a:t>
                      </a:r>
                      <a:br>
                        <a:rPr lang="de-DE" sz="1050" kern="1200" dirty="0">
                          <a:solidFill>
                            <a:schemeClr val="tx1"/>
                          </a:solidFill>
                          <a:effectLst/>
                        </a:rPr>
                      </a:br>
                      <a:endParaRPr lang="de-DE" sz="1050" kern="1200" dirty="0">
                        <a:solidFill>
                          <a:schemeClr val="tx1"/>
                        </a:solidFill>
                        <a:effectLst/>
                      </a:endParaRPr>
                    </a:p>
                    <a:p>
                      <a:r>
                        <a:rPr lang="de-DE" sz="1050" kern="1200" dirty="0">
                          <a:solidFill>
                            <a:schemeClr val="tx1"/>
                          </a:solidFill>
                          <a:effectLst/>
                        </a:rPr>
                        <a:t>Inhalt:</a:t>
                      </a:r>
                    </a:p>
                    <a:p>
                      <a:r>
                        <a:rPr lang="de-DE" sz="1050" kern="1200" dirty="0">
                          <a:solidFill>
                            <a:schemeClr val="tx1"/>
                          </a:solidFill>
                          <a:effectLst/>
                        </a:rPr>
                        <a:t>Christoph Martin Wielands ‚Geschichte des Agathon‘ (1766/67) wurde von Zeitgenossen zu einem der wichtigsten deutschsprachigen Romane des Jahrhunderts erklärt, der sich in seiner kompletten Bedeutung möglicherweise erst folgenden Generationen erschließen würde. Doch wie können wir heute, 250 Jahre später, Zugang zu diesem dichten Text mit seinen zahlreichen Anschlüssen an verschiedenste Romantraditionen finden (philosophischer, psychologischer, historischer, Entwicklungs-, Abenteuer-, Liebesroman)? Welche Fragestellungen, Themen und Motive sind aus Sicht der heutigen Literaturwissenschaft relevant?</a:t>
                      </a:r>
                    </a:p>
                    <a:p>
                      <a:r>
                        <a:rPr lang="de-DE" sz="1050" kern="1200" dirty="0">
                          <a:solidFill>
                            <a:schemeClr val="tx1"/>
                          </a:solidFill>
                          <a:effectLst/>
                        </a:rPr>
                        <a:t>Das Seminar zielt darauf ab, gemeinsam eigene Fragestellungen und Methoden zur Erschließung des Romans zu entwickeln.</a:t>
                      </a:r>
                    </a:p>
                    <a:p>
                      <a:br>
                        <a:rPr lang="de-DE" sz="1050" kern="1200" dirty="0">
                          <a:solidFill>
                            <a:schemeClr val="tx1"/>
                          </a:solidFill>
                          <a:effectLst/>
                        </a:rPr>
                      </a:br>
                      <a:endParaRPr lang="de-DE" sz="1050" kern="1200" dirty="0">
                        <a:solidFill>
                          <a:schemeClr val="tx1"/>
                        </a:solidFill>
                        <a:effectLst/>
                      </a:endParaRPr>
                    </a:p>
                    <a:p>
                      <a:r>
                        <a:rPr lang="de-DE" sz="1050" kern="1200" dirty="0">
                          <a:solidFill>
                            <a:schemeClr val="tx1"/>
                          </a:solidFill>
                          <a:effectLst/>
                        </a:rPr>
                        <a:t>Literatur:</a:t>
                      </a:r>
                    </a:p>
                    <a:p>
                      <a:r>
                        <a:rPr lang="de-DE" sz="1050" kern="1200" dirty="0">
                          <a:solidFill>
                            <a:schemeClr val="tx1"/>
                          </a:solidFill>
                          <a:effectLst/>
                        </a:rPr>
                        <a:t>Wieland, Christoph Martin: Geschichte des Agathon. </a:t>
                      </a:r>
                      <a:r>
                        <a:rPr lang="de-DE" sz="1050" kern="1200" dirty="0" err="1">
                          <a:solidFill>
                            <a:schemeClr val="tx1"/>
                          </a:solidFill>
                          <a:effectLst/>
                        </a:rPr>
                        <a:t>Hg</a:t>
                      </a:r>
                      <a:r>
                        <a:rPr lang="de-DE" sz="1050" kern="1200" dirty="0">
                          <a:solidFill>
                            <a:schemeClr val="tx1"/>
                          </a:solidFill>
                          <a:effectLst/>
                        </a:rPr>
                        <a:t>. v. Klaus Manger. Berlin: Deutscher Klassiker Verlag 2010.</a:t>
                      </a:r>
                      <a:endParaRPr lang="de-DE" sz="105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159288360"/>
                  </a:ext>
                </a:extLst>
              </a:tr>
            </a:tbl>
          </a:graphicData>
        </a:graphic>
      </p:graphicFrame>
    </p:spTree>
    <p:extLst>
      <p:ext uri="{BB962C8B-B14F-4D97-AF65-F5344CB8AC3E}">
        <p14:creationId xmlns:p14="http://schemas.microsoft.com/office/powerpoint/2010/main" val="195917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BCA2A-FA56-CAAA-717D-28C40FCFDFFF}"/>
              </a:ext>
            </a:extLst>
          </p:cNvPr>
          <p:cNvSpPr>
            <a:spLocks noGrp="1"/>
          </p:cNvSpPr>
          <p:nvPr>
            <p:ph type="title"/>
          </p:nvPr>
        </p:nvSpPr>
        <p:spPr/>
        <p:txBody>
          <a:bodyPr/>
          <a:lstStyle/>
          <a:p>
            <a:r>
              <a:rPr lang="de-DE" b="1" dirty="0"/>
              <a:t>Datenerhebung</a:t>
            </a:r>
            <a:r>
              <a:rPr lang="de-DE" dirty="0"/>
              <a:t>: </a:t>
            </a:r>
            <a:br>
              <a:rPr lang="de-DE" dirty="0"/>
            </a:br>
            <a:r>
              <a:rPr lang="de-DE" dirty="0"/>
              <a:t>Auswahl der Stichprobe</a:t>
            </a:r>
          </a:p>
        </p:txBody>
      </p:sp>
      <p:sp>
        <p:nvSpPr>
          <p:cNvPr id="3" name="Inhaltsplatzhalter 2">
            <a:extLst>
              <a:ext uri="{FF2B5EF4-FFF2-40B4-BE49-F238E27FC236}">
                <a16:creationId xmlns:a16="http://schemas.microsoft.com/office/drawing/2014/main" id="{725C4E35-E0E9-0DEB-B2AC-2F927CE61D63}"/>
              </a:ext>
            </a:extLst>
          </p:cNvPr>
          <p:cNvSpPr>
            <a:spLocks noGrp="1"/>
          </p:cNvSpPr>
          <p:nvPr>
            <p:ph idx="1"/>
          </p:nvPr>
        </p:nvSpPr>
        <p:spPr>
          <a:xfrm>
            <a:off x="389787" y="1899955"/>
            <a:ext cx="5401413" cy="4351338"/>
          </a:xfrm>
        </p:spPr>
        <p:txBody>
          <a:bodyPr>
            <a:normAutofit fontScale="92500"/>
          </a:bodyPr>
          <a:lstStyle/>
          <a:p>
            <a:r>
              <a:rPr lang="de-DE" dirty="0"/>
              <a:t>Listen von Germanistikstudiengängen in Deutschland, Österreich und Schweiz (Lehramt, BA, MA) (als Population)</a:t>
            </a:r>
          </a:p>
          <a:p>
            <a:r>
              <a:rPr lang="de-DE" dirty="0"/>
              <a:t>Zufallsauswahl von sechs deutschen, zwei österreichischen Universitäten und einer </a:t>
            </a:r>
            <a:r>
              <a:rPr lang="de-DE" dirty="0" err="1"/>
              <a:t>schweizer</a:t>
            </a:r>
            <a:r>
              <a:rPr lang="de-DE" dirty="0"/>
              <a:t> Universität</a:t>
            </a:r>
          </a:p>
          <a:p>
            <a:r>
              <a:rPr lang="de-DE" dirty="0"/>
              <a:t>Kriterien: kein Bundesland zwei Mal; drei aus alten, drei aus neuen Bundesländern</a:t>
            </a:r>
          </a:p>
        </p:txBody>
      </p:sp>
      <p:pic>
        <p:nvPicPr>
          <p:cNvPr id="4" name="Picture 2">
            <a:extLst>
              <a:ext uri="{FF2B5EF4-FFF2-40B4-BE49-F238E27FC236}">
                <a16:creationId xmlns:a16="http://schemas.microsoft.com/office/drawing/2014/main" id="{DFD159D5-06E3-655A-A750-AECE8BE70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2691ED0B-90DD-CA65-B5D6-A419CA651FC4}"/>
              </a:ext>
            </a:extLst>
          </p:cNvPr>
          <p:cNvPicPr>
            <a:picLocks noChangeAspect="1"/>
          </p:cNvPicPr>
          <p:nvPr/>
        </p:nvPicPr>
        <p:blipFill>
          <a:blip r:embed="rId3"/>
          <a:stretch>
            <a:fillRect/>
          </a:stretch>
        </p:blipFill>
        <p:spPr>
          <a:xfrm>
            <a:off x="5978111" y="2607947"/>
            <a:ext cx="6031920" cy="3524710"/>
          </a:xfrm>
          <a:prstGeom prst="rect">
            <a:avLst/>
          </a:prstGeom>
          <a:ln>
            <a:solidFill>
              <a:schemeClr val="tx1"/>
            </a:solidFill>
          </a:ln>
        </p:spPr>
      </p:pic>
      <p:sp>
        <p:nvSpPr>
          <p:cNvPr id="6" name="Textfeld 5">
            <a:extLst>
              <a:ext uri="{FF2B5EF4-FFF2-40B4-BE49-F238E27FC236}">
                <a16:creationId xmlns:a16="http://schemas.microsoft.com/office/drawing/2014/main" id="{70E9D740-A90B-F0EB-663F-8BB618C2C1BE}"/>
              </a:ext>
            </a:extLst>
          </p:cNvPr>
          <p:cNvSpPr txBox="1"/>
          <p:nvPr/>
        </p:nvSpPr>
        <p:spPr>
          <a:xfrm>
            <a:off x="6096000" y="6251293"/>
            <a:ext cx="3895618" cy="523220"/>
          </a:xfrm>
          <a:prstGeom prst="rect">
            <a:avLst/>
          </a:prstGeom>
          <a:noFill/>
        </p:spPr>
        <p:txBody>
          <a:bodyPr wrap="none" rtlCol="0">
            <a:spAutoFit/>
          </a:bodyPr>
          <a:lstStyle/>
          <a:p>
            <a:r>
              <a:rPr lang="de-DE" sz="1400" dirty="0"/>
              <a:t>Screenshot aus </a:t>
            </a:r>
            <a:r>
              <a:rPr lang="de-DE" sz="1400" dirty="0" err="1"/>
              <a:t>Studiengangsliste</a:t>
            </a:r>
            <a:r>
              <a:rPr lang="de-DE" sz="1400" dirty="0"/>
              <a:t> für Deutschland, </a:t>
            </a:r>
          </a:p>
          <a:p>
            <a:r>
              <a:rPr lang="de-DE" sz="1400" dirty="0"/>
              <a:t>basierend auf Agentur für Arbeit</a:t>
            </a:r>
          </a:p>
        </p:txBody>
      </p:sp>
    </p:spTree>
    <p:extLst>
      <p:ext uri="{BB962C8B-B14F-4D97-AF65-F5344CB8AC3E}">
        <p14:creationId xmlns:p14="http://schemas.microsoft.com/office/powerpoint/2010/main" val="2569578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A9AA3-E97B-C8D8-8CE3-339FB493CE9C}"/>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2A61F7E1-B4D6-A4A7-6197-2801B891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351FF7AA-A886-881D-0A71-9BA9C7DA1996}"/>
              </a:ext>
            </a:extLst>
          </p:cNvPr>
          <p:cNvSpPr txBox="1">
            <a:spLocks/>
          </p:cNvSpPr>
          <p:nvPr/>
        </p:nvSpPr>
        <p:spPr>
          <a:xfrm>
            <a:off x="258521" y="-245074"/>
            <a:ext cx="7991070" cy="1439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a:t>Datenerhebung</a:t>
            </a:r>
            <a:r>
              <a:rPr lang="de-DE" sz="2400" dirty="0"/>
              <a:t>: </a:t>
            </a:r>
            <a:br>
              <a:rPr lang="de-DE" sz="2400" dirty="0"/>
            </a:br>
            <a:r>
              <a:rPr lang="de-DE" sz="2400" dirty="0"/>
              <a:t>Blick ins Material</a:t>
            </a:r>
          </a:p>
        </p:txBody>
      </p:sp>
      <p:graphicFrame>
        <p:nvGraphicFramePr>
          <p:cNvPr id="10" name="Tabelle 9">
            <a:extLst>
              <a:ext uri="{FF2B5EF4-FFF2-40B4-BE49-F238E27FC236}">
                <a16:creationId xmlns:a16="http://schemas.microsoft.com/office/drawing/2014/main" id="{97AFDFA1-F9AA-B230-6FFA-54EF783E5426}"/>
              </a:ext>
            </a:extLst>
          </p:cNvPr>
          <p:cNvGraphicFramePr>
            <a:graphicFrameLocks noGrp="1"/>
          </p:cNvGraphicFramePr>
          <p:nvPr/>
        </p:nvGraphicFramePr>
        <p:xfrm>
          <a:off x="4984595" y="155858"/>
          <a:ext cx="3264996" cy="4017388"/>
        </p:xfrm>
        <a:graphic>
          <a:graphicData uri="http://schemas.openxmlformats.org/drawingml/2006/table">
            <a:tbl>
              <a:tblPr>
                <a:tableStyleId>{0505E3EF-67EA-436B-97B2-0124C06EBD24}</a:tableStyleId>
              </a:tblPr>
              <a:tblGrid>
                <a:gridCol w="3264996">
                  <a:extLst>
                    <a:ext uri="{9D8B030D-6E8A-4147-A177-3AD203B41FA5}">
                      <a16:colId xmlns:a16="http://schemas.microsoft.com/office/drawing/2014/main" val="3508464267"/>
                    </a:ext>
                  </a:extLst>
                </a:gridCol>
              </a:tblGrid>
              <a:tr h="0">
                <a:tc>
                  <a:txBody>
                    <a:bodyPr/>
                    <a:lstStyle/>
                    <a:p>
                      <a:r>
                        <a:rPr lang="de-DE" sz="1400" kern="1200" dirty="0">
                          <a:solidFill>
                            <a:schemeClr val="tx1"/>
                          </a:solidFill>
                          <a:effectLst/>
                        </a:rPr>
                        <a:t>Neuere dt. </a:t>
                      </a:r>
                      <a:r>
                        <a:rPr lang="de-DE" sz="1400" kern="1200" dirty="0" err="1">
                          <a:solidFill>
                            <a:schemeClr val="tx1"/>
                          </a:solidFill>
                          <a:effectLst/>
                        </a:rPr>
                        <a:t>Lit</a:t>
                      </a:r>
                      <a:r>
                        <a:rPr lang="de-DE" sz="1400" kern="1200" dirty="0">
                          <a:solidFill>
                            <a:schemeClr val="tx1"/>
                          </a:solidFill>
                          <a:effectLst/>
                        </a:rPr>
                        <a:t>.: Prager dt. </a:t>
                      </a:r>
                      <a:r>
                        <a:rPr lang="de-DE" sz="1400" kern="1200" dirty="0" err="1">
                          <a:solidFill>
                            <a:schemeClr val="tx1"/>
                          </a:solidFill>
                          <a:effectLst/>
                        </a:rPr>
                        <a:t>Literatura</a:t>
                      </a:r>
                      <a:endParaRPr lang="de-DE" sz="14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3747302">
                <a:tc>
                  <a:txBody>
                    <a:bodyPr/>
                    <a:lstStyle/>
                    <a:p>
                      <a:r>
                        <a:rPr lang="de-DE" sz="800" kern="1200" dirty="0">
                          <a:solidFill>
                            <a:schemeClr val="tx1"/>
                          </a:solidFill>
                          <a:effectLst/>
                          <a:highlight>
                            <a:srgbClr val="ABECA5"/>
                          </a:highlight>
                        </a:rPr>
                        <a:t>Die von der Jahrhundertwende bis in die 1930er Jahre entstandene</a:t>
                      </a:r>
                    </a:p>
                    <a:p>
                      <a:r>
                        <a:rPr lang="de-DE" sz="800" kern="1200" dirty="0">
                          <a:solidFill>
                            <a:schemeClr val="tx1"/>
                          </a:solidFill>
                          <a:effectLst/>
                          <a:highlight>
                            <a:srgbClr val="ABECA5"/>
                          </a:highlight>
                        </a:rPr>
                        <a:t>deutschsprachige Literatur Prags ist ein einzigartiges Phänomen:</a:t>
                      </a:r>
                    </a:p>
                    <a:p>
                      <a:r>
                        <a:rPr lang="de-DE" sz="800" kern="1200" dirty="0">
                          <a:solidFill>
                            <a:schemeClr val="tx1"/>
                          </a:solidFill>
                          <a:effectLst/>
                          <a:highlight>
                            <a:srgbClr val="ABECA5"/>
                          </a:highlight>
                        </a:rPr>
                        <a:t>Getragen von einer im wesentlichen deutsch-jüdischen Minderheit</a:t>
                      </a:r>
                    </a:p>
                    <a:p>
                      <a:r>
                        <a:rPr lang="de-DE" sz="800" kern="1200" dirty="0">
                          <a:solidFill>
                            <a:schemeClr val="tx1"/>
                          </a:solidFill>
                          <a:effectLst/>
                          <a:highlight>
                            <a:srgbClr val="ABECA5"/>
                          </a:highlight>
                        </a:rPr>
                        <a:t>in einer immer kleiner werdenden Sprachinsel zeichnet sie sich durch</a:t>
                      </a:r>
                    </a:p>
                    <a:p>
                      <a:r>
                        <a:rPr lang="de-DE" sz="800" kern="1200" dirty="0">
                          <a:solidFill>
                            <a:schemeClr val="tx1"/>
                          </a:solidFill>
                          <a:effectLst/>
                          <a:highlight>
                            <a:srgbClr val="ABECA5"/>
                          </a:highlight>
                        </a:rPr>
                        <a:t>ein Nebeneinander verbrauchter literarischer Klischees und</a:t>
                      </a:r>
                    </a:p>
                    <a:p>
                      <a:r>
                        <a:rPr lang="de-DE" sz="800" kern="1200" dirty="0">
                          <a:solidFill>
                            <a:schemeClr val="tx1"/>
                          </a:solidFill>
                          <a:effectLst/>
                          <a:highlight>
                            <a:srgbClr val="ABECA5"/>
                          </a:highlight>
                        </a:rPr>
                        <a:t>literarischer Emanationen von Weltgeltung aus. Die Ursachen liegen in</a:t>
                      </a:r>
                    </a:p>
                    <a:p>
                      <a:r>
                        <a:rPr lang="de-DE" sz="800" kern="1200" dirty="0">
                          <a:solidFill>
                            <a:schemeClr val="tx1"/>
                          </a:solidFill>
                          <a:effectLst/>
                          <a:highlight>
                            <a:srgbClr val="ABECA5"/>
                          </a:highlight>
                        </a:rPr>
                        <a:t>den besonderen Bedingungen einer "</a:t>
                      </a:r>
                      <a:r>
                        <a:rPr lang="de-DE" sz="800" kern="1200" dirty="0" err="1">
                          <a:solidFill>
                            <a:schemeClr val="tx1"/>
                          </a:solidFill>
                          <a:effectLst/>
                          <a:highlight>
                            <a:srgbClr val="ABECA5"/>
                          </a:highlight>
                        </a:rPr>
                        <a:t>littérature</a:t>
                      </a:r>
                      <a:r>
                        <a:rPr lang="de-DE" sz="800" kern="1200" dirty="0">
                          <a:solidFill>
                            <a:schemeClr val="tx1"/>
                          </a:solidFill>
                          <a:effectLst/>
                          <a:highlight>
                            <a:srgbClr val="ABECA5"/>
                          </a:highlight>
                        </a:rPr>
                        <a:t> </a:t>
                      </a:r>
                      <a:r>
                        <a:rPr lang="de-DE" sz="800" kern="1200" dirty="0" err="1">
                          <a:solidFill>
                            <a:schemeClr val="tx1"/>
                          </a:solidFill>
                          <a:effectLst/>
                          <a:highlight>
                            <a:srgbClr val="ABECA5"/>
                          </a:highlight>
                        </a:rPr>
                        <a:t>mineure</a:t>
                      </a:r>
                      <a:r>
                        <a:rPr lang="de-DE" sz="800" kern="1200" dirty="0">
                          <a:solidFill>
                            <a:schemeClr val="tx1"/>
                          </a:solidFill>
                          <a:effectLst/>
                          <a:highlight>
                            <a:srgbClr val="ABECA5"/>
                          </a:highlight>
                        </a:rPr>
                        <a:t>", der Koexistenz</a:t>
                      </a:r>
                    </a:p>
                    <a:p>
                      <a:r>
                        <a:rPr lang="de-DE" sz="800" kern="1200" dirty="0">
                          <a:solidFill>
                            <a:schemeClr val="tx1"/>
                          </a:solidFill>
                          <a:effectLst/>
                          <a:highlight>
                            <a:srgbClr val="ABECA5"/>
                          </a:highlight>
                        </a:rPr>
                        <a:t>von Urbanismus, Modernismus und Provinzialismus und der missglückten</a:t>
                      </a:r>
                    </a:p>
                    <a:p>
                      <a:r>
                        <a:rPr lang="de-DE" sz="800" kern="1200" dirty="0">
                          <a:solidFill>
                            <a:schemeClr val="tx1"/>
                          </a:solidFill>
                          <a:effectLst/>
                          <a:highlight>
                            <a:srgbClr val="ABECA5"/>
                          </a:highlight>
                        </a:rPr>
                        <a:t>nationalen Synthese zwischen Tschechen, Juden und Deutschen.</a:t>
                      </a:r>
                    </a:p>
                    <a:p>
                      <a:r>
                        <a:rPr lang="de-DE" sz="800" kern="1200" dirty="0">
                          <a:solidFill>
                            <a:schemeClr val="tx1"/>
                          </a:solidFill>
                          <a:effectLst/>
                          <a:highlight>
                            <a:srgbClr val="ECC736"/>
                          </a:highlight>
                        </a:rPr>
                        <a:t>Leseliste:</a:t>
                      </a:r>
                    </a:p>
                    <a:p>
                      <a:r>
                        <a:rPr lang="de-DE" sz="800" kern="1200" dirty="0">
                          <a:solidFill>
                            <a:schemeClr val="tx1"/>
                          </a:solidFill>
                          <a:effectLst/>
                          <a:highlight>
                            <a:srgbClr val="5BB915"/>
                          </a:highlight>
                        </a:rPr>
                        <a:t>Franz Kafka: Beschreibung eines Kampfes. (Fischer Tb 12445, 8,20.-)</a:t>
                      </a:r>
                    </a:p>
                    <a:p>
                      <a:r>
                        <a:rPr lang="de-DE" sz="800" kern="1200" dirty="0">
                          <a:solidFill>
                            <a:schemeClr val="tx1"/>
                          </a:solidFill>
                          <a:effectLst/>
                          <a:highlight>
                            <a:srgbClr val="5BB915"/>
                          </a:highlight>
                        </a:rPr>
                        <a:t>Rainer Maria Rilke: Zwei Prager Geschichten. (Insel Tb 235, 6,70.-)</a:t>
                      </a:r>
                    </a:p>
                    <a:p>
                      <a:r>
                        <a:rPr lang="de-DE" sz="800" kern="1200" dirty="0">
                          <a:solidFill>
                            <a:schemeClr val="tx1"/>
                          </a:solidFill>
                          <a:effectLst/>
                          <a:highlight>
                            <a:srgbClr val="5BB915"/>
                          </a:highlight>
                        </a:rPr>
                        <a:t>Gustav Meyrink: Der Golem. (Ullstein Tb, 5,20.-)</a:t>
                      </a:r>
                    </a:p>
                    <a:p>
                      <a:r>
                        <a:rPr lang="de-DE" sz="800" kern="1200" dirty="0">
                          <a:solidFill>
                            <a:schemeClr val="tx1"/>
                          </a:solidFill>
                          <a:effectLst/>
                          <a:highlight>
                            <a:srgbClr val="5BB915"/>
                          </a:highlight>
                        </a:rPr>
                        <a:t>Paul Leppin: Daniel Jesus (Elfenbein Verlag, 18,60.-)</a:t>
                      </a:r>
                    </a:p>
                    <a:p>
                      <a:r>
                        <a:rPr lang="de-DE" sz="800" kern="1200" dirty="0">
                          <a:solidFill>
                            <a:schemeClr val="tx1"/>
                          </a:solidFill>
                          <a:effectLst/>
                          <a:highlight>
                            <a:srgbClr val="5BB915"/>
                          </a:highlight>
                        </a:rPr>
                        <a:t>Melchior Vischer: Sekunde durch Hirn. (Ed. </a:t>
                      </a:r>
                      <a:r>
                        <a:rPr lang="de-DE" sz="800" kern="1200" dirty="0" err="1">
                          <a:solidFill>
                            <a:schemeClr val="tx1"/>
                          </a:solidFill>
                          <a:effectLst/>
                          <a:highlight>
                            <a:srgbClr val="5BB915"/>
                          </a:highlight>
                        </a:rPr>
                        <a:t>Text+Kritik</a:t>
                      </a:r>
                      <a:r>
                        <a:rPr lang="de-DE" sz="800" kern="1200" dirty="0">
                          <a:solidFill>
                            <a:schemeClr val="tx1"/>
                          </a:solidFill>
                          <a:effectLst/>
                          <a:highlight>
                            <a:srgbClr val="5BB915"/>
                          </a:highlight>
                        </a:rPr>
                        <a:t>, 14,40.-)</a:t>
                      </a:r>
                    </a:p>
                    <a:p>
                      <a:r>
                        <a:rPr lang="de-DE" sz="800" kern="1200" dirty="0">
                          <a:solidFill>
                            <a:schemeClr val="tx1"/>
                          </a:solidFill>
                          <a:effectLst/>
                          <a:highlight>
                            <a:srgbClr val="5BB915"/>
                          </a:highlight>
                        </a:rPr>
                        <a:t>Hermann Ungar: Die Verstümmelten (Verlag Maas/</a:t>
                      </a:r>
                      <a:r>
                        <a:rPr lang="de-DE" sz="800" kern="1200" dirty="0" err="1">
                          <a:solidFill>
                            <a:schemeClr val="tx1"/>
                          </a:solidFill>
                          <a:effectLst/>
                          <a:highlight>
                            <a:srgbClr val="5BB915"/>
                          </a:highlight>
                        </a:rPr>
                        <a:t>Bugrim</a:t>
                      </a:r>
                      <a:r>
                        <a:rPr lang="de-DE" sz="800" kern="1200" dirty="0">
                          <a:solidFill>
                            <a:schemeClr val="tx1"/>
                          </a:solidFill>
                          <a:effectLst/>
                          <a:highlight>
                            <a:srgbClr val="5BB915"/>
                          </a:highlight>
                        </a:rPr>
                        <a:t>, 12,90.-)</a:t>
                      </a:r>
                    </a:p>
                    <a:p>
                      <a:r>
                        <a:rPr lang="de-DE" sz="800" kern="1200" dirty="0">
                          <a:solidFill>
                            <a:schemeClr val="tx1"/>
                          </a:solidFill>
                          <a:effectLst/>
                          <a:highlight>
                            <a:srgbClr val="5BB915"/>
                          </a:highlight>
                        </a:rPr>
                        <a:t>Egon Erwin </a:t>
                      </a:r>
                      <a:r>
                        <a:rPr lang="de-DE" sz="800" kern="1200" dirty="0" err="1">
                          <a:solidFill>
                            <a:schemeClr val="tx1"/>
                          </a:solidFill>
                          <a:effectLst/>
                          <a:highlight>
                            <a:srgbClr val="5BB915"/>
                          </a:highlight>
                        </a:rPr>
                        <a:t>Kisch</a:t>
                      </a:r>
                      <a:r>
                        <a:rPr lang="de-DE" sz="800" kern="1200" dirty="0">
                          <a:solidFill>
                            <a:schemeClr val="tx1"/>
                          </a:solidFill>
                          <a:effectLst/>
                          <a:highlight>
                            <a:srgbClr val="5BB915"/>
                          </a:highlight>
                        </a:rPr>
                        <a:t>: Der rasende Reporter.(Aufbau Tb., 9,30.-)</a:t>
                      </a:r>
                    </a:p>
                    <a:p>
                      <a:r>
                        <a:rPr lang="de-DE" sz="800" kern="1200" dirty="0">
                          <a:solidFill>
                            <a:schemeClr val="tx1"/>
                          </a:solidFill>
                          <a:effectLst/>
                          <a:highlight>
                            <a:srgbClr val="5BB915"/>
                          </a:highlight>
                        </a:rPr>
                        <a:t>Hermann Grab: Der Stadtpark. (Verlag Neue Kritik, Euro 17,50.-)</a:t>
                      </a:r>
                    </a:p>
                    <a:p>
                      <a:r>
                        <a:rPr lang="de-DE" sz="800" kern="1200" dirty="0">
                          <a:solidFill>
                            <a:schemeClr val="tx1"/>
                          </a:solidFill>
                          <a:effectLst/>
                          <a:highlight>
                            <a:srgbClr val="5BB915"/>
                          </a:highlight>
                        </a:rPr>
                        <a:t>Gilles Deleuze/Félix </a:t>
                      </a:r>
                      <a:r>
                        <a:rPr lang="de-DE" sz="800" kern="1200" dirty="0" err="1">
                          <a:solidFill>
                            <a:schemeClr val="tx1"/>
                          </a:solidFill>
                          <a:effectLst/>
                          <a:highlight>
                            <a:srgbClr val="5BB915"/>
                          </a:highlight>
                        </a:rPr>
                        <a:t>Guattari</a:t>
                      </a:r>
                      <a:r>
                        <a:rPr lang="de-DE" sz="800" kern="1200" dirty="0">
                          <a:solidFill>
                            <a:schemeClr val="tx1"/>
                          </a:solidFill>
                          <a:effectLst/>
                          <a:highlight>
                            <a:srgbClr val="5BB915"/>
                          </a:highlight>
                        </a:rPr>
                        <a:t>: Kafka. Für eine kleine Literatur.</a:t>
                      </a:r>
                    </a:p>
                    <a:p>
                      <a:r>
                        <a:rPr lang="de-DE" sz="800" kern="1200" dirty="0">
                          <a:solidFill>
                            <a:schemeClr val="tx1"/>
                          </a:solidFill>
                          <a:effectLst/>
                          <a:highlight>
                            <a:srgbClr val="5BB915"/>
                          </a:highlight>
                        </a:rPr>
                        <a:t>(es Nr.807), S. 24-39 (auch als Kopie)</a:t>
                      </a:r>
                    </a:p>
                    <a:p>
                      <a:r>
                        <a:rPr lang="de-DE" sz="800" kern="1200" dirty="0">
                          <a:solidFill>
                            <a:schemeClr val="tx1"/>
                          </a:solidFill>
                          <a:effectLst/>
                          <a:highlight>
                            <a:srgbClr val="5BB915"/>
                          </a:highlight>
                        </a:rPr>
                        <a:t>Günther Anders: "Kafka, pro und contra." In: </a:t>
                      </a:r>
                      <a:r>
                        <a:rPr lang="de-DE" sz="800" kern="1200" dirty="0" err="1">
                          <a:solidFill>
                            <a:schemeClr val="tx1"/>
                          </a:solidFill>
                          <a:effectLst/>
                          <a:highlight>
                            <a:srgbClr val="5BB915"/>
                          </a:highlight>
                        </a:rPr>
                        <a:t>Ders</a:t>
                      </a:r>
                      <a:r>
                        <a:rPr lang="de-DE" sz="800" kern="1200" dirty="0">
                          <a:solidFill>
                            <a:schemeClr val="tx1"/>
                          </a:solidFill>
                          <a:effectLst/>
                          <a:highlight>
                            <a:srgbClr val="5BB915"/>
                          </a:highlight>
                        </a:rPr>
                        <a:t>.: Mensch ohne Welt.</a:t>
                      </a:r>
                    </a:p>
                    <a:p>
                      <a:r>
                        <a:rPr lang="de-DE" sz="800" kern="1200" dirty="0">
                          <a:solidFill>
                            <a:schemeClr val="tx1"/>
                          </a:solidFill>
                          <a:effectLst/>
                          <a:highlight>
                            <a:srgbClr val="5BB915"/>
                          </a:highlight>
                        </a:rPr>
                        <a:t>(C.H.Beck, 11,90.-), S. 45-131</a:t>
                      </a:r>
                    </a:p>
                    <a:p>
                      <a:r>
                        <a:rPr lang="de-DE" sz="800" kern="1200" dirty="0">
                          <a:solidFill>
                            <a:schemeClr val="tx1"/>
                          </a:solidFill>
                          <a:effectLst/>
                          <a:highlight>
                            <a:srgbClr val="5BB915"/>
                          </a:highlight>
                        </a:rPr>
                        <a:t>Außerdem wird ein Reader mit Texten von W. Haas, F. Janowitz,</a:t>
                      </a:r>
                    </a:p>
                    <a:p>
                      <a:r>
                        <a:rPr lang="de-DE" sz="800" kern="1200" dirty="0">
                          <a:solidFill>
                            <a:schemeClr val="tx1"/>
                          </a:solidFill>
                          <a:effectLst/>
                          <a:highlight>
                            <a:srgbClr val="5BB915"/>
                          </a:highlight>
                        </a:rPr>
                        <a:t>F. Kafka, R. M. Rilke, J. Urzidil, F. Werfel, L.</a:t>
                      </a:r>
                    </a:p>
                    <a:p>
                      <a:r>
                        <a:rPr lang="de-DE" sz="800" kern="1200" dirty="0">
                          <a:solidFill>
                            <a:schemeClr val="tx1"/>
                          </a:solidFill>
                          <a:effectLst/>
                          <a:highlight>
                            <a:srgbClr val="5BB915"/>
                          </a:highlight>
                        </a:rPr>
                        <a:t>Winder u.a. zur Verfügung gestellt.</a:t>
                      </a:r>
                    </a:p>
                    <a:p>
                      <a:endParaRPr lang="de-DE" sz="800" dirty="0">
                        <a:effectLs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2" name="Tabelle 11">
            <a:extLst>
              <a:ext uri="{FF2B5EF4-FFF2-40B4-BE49-F238E27FC236}">
                <a16:creationId xmlns:a16="http://schemas.microsoft.com/office/drawing/2014/main" id="{7EBC7D9A-10B7-C5FE-1A5A-C4E6F3AB7D5E}"/>
              </a:ext>
            </a:extLst>
          </p:cNvPr>
          <p:cNvGraphicFramePr>
            <a:graphicFrameLocks noGrp="1"/>
          </p:cNvGraphicFramePr>
          <p:nvPr/>
        </p:nvGraphicFramePr>
        <p:xfrm>
          <a:off x="122663" y="1000660"/>
          <a:ext cx="4647300" cy="5783819"/>
        </p:xfrm>
        <a:graphic>
          <a:graphicData uri="http://schemas.openxmlformats.org/drawingml/2006/table">
            <a:tbl>
              <a:tblPr>
                <a:tableStyleId>{0505E3EF-67EA-436B-97B2-0124C06EBD24}</a:tableStyleId>
              </a:tblPr>
              <a:tblGrid>
                <a:gridCol w="4647300">
                  <a:extLst>
                    <a:ext uri="{9D8B030D-6E8A-4147-A177-3AD203B41FA5}">
                      <a16:colId xmlns:a16="http://schemas.microsoft.com/office/drawing/2014/main" val="3508464267"/>
                    </a:ext>
                  </a:extLst>
                </a:gridCol>
              </a:tblGrid>
              <a:tr h="347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rPr>
                        <a:t>NdL</a:t>
                      </a:r>
                      <a:r>
                        <a:rPr lang="de-DE" sz="1200" kern="1200" dirty="0">
                          <a:solidFill>
                            <a:schemeClr val="tx1"/>
                          </a:solidFill>
                          <a:effectLst/>
                        </a:rPr>
                        <a:t>: Schillers klassische Dramen</a:t>
                      </a:r>
                      <a:endParaRPr lang="de-DE" sz="12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4783550">
                <a:tc>
                  <a:txBody>
                    <a:bodyPr/>
                    <a:lstStyle/>
                    <a:p>
                      <a:r>
                        <a:rPr lang="de-DE" sz="800" kern="1200" baseline="0" dirty="0">
                          <a:solidFill>
                            <a:schemeClr val="tx1"/>
                          </a:solidFill>
                          <a:effectLst/>
                          <a:highlight>
                            <a:srgbClr val="ABECA5"/>
                          </a:highlight>
                        </a:rPr>
                        <a:t>„Das Werk lebt“! (F. Schiller in der Vorrede zu Don Karlos, 1785)</a:t>
                      </a:r>
                    </a:p>
                    <a:p>
                      <a:r>
                        <a:rPr lang="de-DE" sz="800" kern="1200" baseline="0" dirty="0">
                          <a:solidFill>
                            <a:schemeClr val="tx1"/>
                          </a:solidFill>
                          <a:effectLst/>
                          <a:highlight>
                            <a:srgbClr val="ABECA5"/>
                          </a:highlight>
                        </a:rPr>
                        <a:t>Schüler*innen lesen sie, nationale und internationale Theater spielen sie, wir alle zitieren sie (s. unten): Friedrich Schillers klassische Dramen gehören bis heute zu den bekanntesten ihrer Art. Das verdanken sie nicht nur ihrer im Wortsinn ‚vorbildhaften‘ Formstrenge, der rhetorischen Brillanz ihres Verfassers und dem tragischen Pathos, sondern auch der überzeitlichen Bedeutsamkeit der verhandelten, allgemein-menschlichen Fragestellungen: Welchen Wert hat Freundschaft? Welchen Ausweg gibt es aus ausweglosen Situationen? Sind Emotionen in Machtpositionen Schwäche? Ist Gewalt aus Notwehr gerechtfertigt? Wie funktioniert und welchen Preis hat individuelle/kollektive Freiheit? Und welche Rolle spielt die Kunst dabei?</a:t>
                      </a:r>
                    </a:p>
                    <a:p>
                      <a:r>
                        <a:rPr lang="de-DE" sz="800" kern="1200" baseline="0" dirty="0">
                          <a:solidFill>
                            <a:schemeClr val="tx1"/>
                          </a:solidFill>
                          <a:effectLst/>
                          <a:highlight>
                            <a:srgbClr val="ABECA5"/>
                          </a:highlight>
                        </a:rPr>
                        <a:t>Aller Formstrenge zum Trotz ist Schillers dramatischer Stil vielfältig, selbst in den ‚klassischen‘ Dramen, die innerhalb eines sehr kurzen Zeitraumes entstanden. Das zeigt sich allein schon an den Gattungsbezeichnungen in den Untertiteln: Wir bewegen uns mit der Lektüre vom</a:t>
                      </a:r>
                    </a:p>
                    <a:p>
                      <a:r>
                        <a:rPr lang="de-DE" sz="800" kern="1200" baseline="0" dirty="0">
                          <a:solidFill>
                            <a:schemeClr val="tx1"/>
                          </a:solidFill>
                          <a:effectLst/>
                          <a:highlight>
                            <a:srgbClr val="ABECA5"/>
                          </a:highlight>
                        </a:rPr>
                        <a:t>- „dramatischen Gedicht“ Don Karlos. Infant von Spanien (1787/1805) („Klassisch-Werden“): „Sire, geben Sie Gedankenfreiheit!“</a:t>
                      </a:r>
                    </a:p>
                    <a:p>
                      <a:r>
                        <a:rPr lang="de-DE" sz="800" kern="1200" baseline="0" dirty="0">
                          <a:solidFill>
                            <a:schemeClr val="tx1"/>
                          </a:solidFill>
                          <a:effectLst/>
                          <a:highlight>
                            <a:srgbClr val="ABECA5"/>
                          </a:highlight>
                        </a:rPr>
                        <a:t>- über zwei Texte mit einer starken weiblichen Protagonistin, das „Trauerspiel“ Maria Stuart (1800/1): „Was man nicht aufgibt, hat man nie verloren.“</a:t>
                      </a:r>
                    </a:p>
                    <a:p>
                      <a:r>
                        <a:rPr lang="de-DE" sz="800" kern="1200" baseline="0" dirty="0">
                          <a:solidFill>
                            <a:schemeClr val="tx1"/>
                          </a:solidFill>
                          <a:effectLst/>
                          <a:highlight>
                            <a:srgbClr val="ABECA5"/>
                          </a:highlight>
                        </a:rPr>
                        <a:t>- und die „romantische Tragödie“ Die Jungfrau von Orleans (1801): „Mit der Dummheit kämpfen Götter selbst vergebens“</a:t>
                      </a:r>
                    </a:p>
                    <a:p>
                      <a:r>
                        <a:rPr lang="de-DE" sz="800" kern="1200" baseline="0" dirty="0">
                          <a:solidFill>
                            <a:schemeClr val="tx1"/>
                          </a:solidFill>
                          <a:effectLst/>
                          <a:highlight>
                            <a:srgbClr val="ABECA5"/>
                          </a:highlight>
                        </a:rPr>
                        <a:t>- hin zu einem seiner letzten Texte vor seinem frühen Tod, dem „Schauspiel“ Wilhelm Tell (1804): „Der Starke ist am mächtigsten allein“.</a:t>
                      </a:r>
                    </a:p>
                    <a:p>
                      <a:r>
                        <a:rPr lang="de-DE" sz="800" kern="1200" baseline="0" dirty="0">
                          <a:solidFill>
                            <a:schemeClr val="tx1"/>
                          </a:solidFill>
                          <a:effectLst/>
                          <a:highlight>
                            <a:srgbClr val="ABECA5"/>
                          </a:highlight>
                        </a:rPr>
                        <a:t>Man muss es schließlich „wagen“, wie Schiller in einem Brief an seinen Dichterfreund Johann Wolfgang von Goethe am 26.7.1800 schreibt, „bei einem neuen Stoff die Form neu zu erfinden, und sich den Gattungsbegriff immer beweglich erhalten“!</a:t>
                      </a:r>
                    </a:p>
                    <a:p>
                      <a:r>
                        <a:rPr lang="de-DE" sz="800" kern="1200" baseline="0" dirty="0">
                          <a:solidFill>
                            <a:schemeClr val="tx1"/>
                          </a:solidFill>
                          <a:effectLst/>
                          <a:highlight>
                            <a:srgbClr val="ABECA5"/>
                          </a:highlight>
                        </a:rPr>
                        <a:t>Im Zentrum des Seminars steht ein ‚</a:t>
                      </a:r>
                      <a:r>
                        <a:rPr lang="de-DE" sz="800" kern="1200" baseline="0" dirty="0" err="1">
                          <a:solidFill>
                            <a:schemeClr val="tx1"/>
                          </a:solidFill>
                          <a:effectLst/>
                          <a:highlight>
                            <a:srgbClr val="ABECA5"/>
                          </a:highlight>
                        </a:rPr>
                        <a:t>close</a:t>
                      </a:r>
                      <a:r>
                        <a:rPr lang="de-DE" sz="800" kern="1200" baseline="0" dirty="0">
                          <a:solidFill>
                            <a:schemeClr val="tx1"/>
                          </a:solidFill>
                          <a:effectLst/>
                          <a:highlight>
                            <a:srgbClr val="ABECA5"/>
                          </a:highlight>
                        </a:rPr>
                        <a:t> </a:t>
                      </a:r>
                      <a:r>
                        <a:rPr lang="de-DE" sz="800" kern="1200" baseline="0" dirty="0" err="1">
                          <a:solidFill>
                            <a:schemeClr val="tx1"/>
                          </a:solidFill>
                          <a:effectLst/>
                          <a:highlight>
                            <a:srgbClr val="ABECA5"/>
                          </a:highlight>
                        </a:rPr>
                        <a:t>reading</a:t>
                      </a:r>
                      <a:r>
                        <a:rPr lang="de-DE" sz="800" kern="1200" baseline="0" dirty="0">
                          <a:solidFill>
                            <a:schemeClr val="tx1"/>
                          </a:solidFill>
                          <a:effectLst/>
                          <a:highlight>
                            <a:srgbClr val="ABECA5"/>
                          </a:highlight>
                        </a:rPr>
                        <a:t>‘ der genannten Dramen. Angestrebt wird zudem eine gründliche theoretische und praktische Auseinandersetzung mit der Gattung Drama im Allgemeinen (Einführende Sitzung zur Dramenanalyse, Begrifflichkeiten etc.), mit Schillers Dramenbegriff im Besonderen. Deshalb werden ergänzend dazu kurze dramentheoretische und poetologische Texte von Friedrich Schiller gelesen, wobei auch das Verhältnis von theoretischer Darlegung und dichterischer Praxis reflektiert werden soll: Können die in poetologischen Schriften formulierten Gestaltungsvorgaben „einfach so“ im Zuge literaturwissenschaftlicher Deutung auf die literarischen Texte übertragen werden?</a:t>
                      </a:r>
                    </a:p>
                    <a:p>
                      <a:r>
                        <a:rPr lang="de-DE" sz="800" kern="1200" baseline="0" dirty="0">
                          <a:solidFill>
                            <a:schemeClr val="tx1"/>
                          </a:solidFill>
                          <a:effectLst/>
                          <a:highlight>
                            <a:srgbClr val="5BB915"/>
                          </a:highlight>
                        </a:rPr>
                        <a:t>- Was kann eine gut stehende Schaubühne eigentlich wirken? (1784)</a:t>
                      </a:r>
                    </a:p>
                    <a:p>
                      <a:r>
                        <a:rPr lang="de-DE" sz="800" kern="1200" baseline="0" dirty="0">
                          <a:solidFill>
                            <a:schemeClr val="tx1"/>
                          </a:solidFill>
                          <a:effectLst/>
                          <a:highlight>
                            <a:srgbClr val="5BB915"/>
                          </a:highlight>
                        </a:rPr>
                        <a:t>- Über die tragische Kunst (1792)</a:t>
                      </a:r>
                    </a:p>
                    <a:p>
                      <a:r>
                        <a:rPr lang="de-DE" sz="800" kern="1200" baseline="0" dirty="0">
                          <a:solidFill>
                            <a:schemeClr val="tx1"/>
                          </a:solidFill>
                          <a:effectLst/>
                          <a:highlight>
                            <a:srgbClr val="5BB915"/>
                          </a:highlight>
                        </a:rPr>
                        <a:t>- Über das Erhabene (1801)</a:t>
                      </a:r>
                    </a:p>
                    <a:p>
                      <a:r>
                        <a:rPr lang="de-DE" sz="800" kern="1200" baseline="0" dirty="0">
                          <a:solidFill>
                            <a:schemeClr val="tx1"/>
                          </a:solidFill>
                          <a:effectLst/>
                          <a:highlight>
                            <a:srgbClr val="FBF40A"/>
                          </a:highlight>
                        </a:rPr>
                        <a:t>Großer Wert wird auch auf die Einübung wissenschaftlicher Praxis gelegt, etwa im Rahmen einer Übung zum Thesenbilden. Ein Ziel ist die Erprobung und Einübung von Arbeitsschritten, die für das gesamte Studium wichtig sind, an konkreten Beispielen.</a:t>
                      </a:r>
                    </a:p>
                    <a:p>
                      <a:r>
                        <a:rPr lang="de-DE" sz="800" kern="1200" baseline="0" dirty="0">
                          <a:solidFill>
                            <a:schemeClr val="tx1"/>
                          </a:solidFill>
                          <a:effectLst/>
                          <a:highlight>
                            <a:srgbClr val="EE9F2E"/>
                          </a:highlight>
                        </a:rPr>
                        <a:t>Um Ihnen Ihre Semesterplanung zu erleichtern: Voraussichtlich lesen wir die Texte in folgenden Sitzungen (Bis zu diesen sollten Sie die Lektüre jeweils abgeschlossen haben - gerne können Sie damit auch früher beginnen):</a:t>
                      </a:r>
                    </a:p>
                    <a:p>
                      <a:r>
                        <a:rPr lang="de-DE" sz="800" kern="1200" baseline="0" dirty="0">
                          <a:solidFill>
                            <a:schemeClr val="tx1"/>
                          </a:solidFill>
                          <a:effectLst/>
                          <a:highlight>
                            <a:srgbClr val="B3B6EE"/>
                          </a:highlight>
                        </a:rPr>
                        <a:t>- 09.10.: Über die tragische Kunst</a:t>
                      </a:r>
                    </a:p>
                    <a:p>
                      <a:r>
                        <a:rPr lang="de-DE" sz="800" kern="1200" baseline="0" dirty="0">
                          <a:solidFill>
                            <a:schemeClr val="tx1"/>
                          </a:solidFill>
                          <a:effectLst/>
                          <a:highlight>
                            <a:srgbClr val="B3B6EE"/>
                          </a:highlight>
                        </a:rPr>
                        <a:t>- 16.10.: Was kann eine gut stehende Schaubühne eigentlich wirken?</a:t>
                      </a:r>
                    </a:p>
                    <a:p>
                      <a:r>
                        <a:rPr lang="de-DE" sz="800" kern="1200" baseline="0" dirty="0">
                          <a:solidFill>
                            <a:schemeClr val="tx1"/>
                          </a:solidFill>
                          <a:effectLst/>
                          <a:highlight>
                            <a:srgbClr val="B3B6EE"/>
                          </a:highlight>
                        </a:rPr>
                        <a:t>- 23.10.: Don Karlos (3 Sitzungen)</a:t>
                      </a:r>
                    </a:p>
                    <a:p>
                      <a:r>
                        <a:rPr lang="de-DE" sz="800" kern="1200" baseline="0" dirty="0">
                          <a:solidFill>
                            <a:schemeClr val="tx1"/>
                          </a:solidFill>
                          <a:effectLst/>
                          <a:highlight>
                            <a:srgbClr val="B3B6EE"/>
                          </a:highlight>
                        </a:rPr>
                        <a:t>- 13.11.: Über das Erhabene</a:t>
                      </a:r>
                    </a:p>
                    <a:p>
                      <a:r>
                        <a:rPr lang="de-DE" sz="800" kern="1200" baseline="0" dirty="0">
                          <a:solidFill>
                            <a:schemeClr val="tx1"/>
                          </a:solidFill>
                          <a:effectLst/>
                          <a:highlight>
                            <a:srgbClr val="B3B6EE"/>
                          </a:highlight>
                        </a:rPr>
                        <a:t>- 20.11.: Maria Stuart (2 Sitzungen)</a:t>
                      </a:r>
                    </a:p>
                    <a:p>
                      <a:r>
                        <a:rPr lang="de-DE" sz="800" kern="1200" baseline="0" dirty="0">
                          <a:solidFill>
                            <a:schemeClr val="tx1"/>
                          </a:solidFill>
                          <a:effectLst/>
                          <a:highlight>
                            <a:srgbClr val="B3B6EE"/>
                          </a:highlight>
                        </a:rPr>
                        <a:t>- 04.12.: Die Jungfrau von Orleans (2 Sitzungen)</a:t>
                      </a:r>
                    </a:p>
                    <a:p>
                      <a:r>
                        <a:rPr lang="de-DE" sz="800" kern="1200" baseline="0" dirty="0">
                          <a:solidFill>
                            <a:schemeClr val="tx1"/>
                          </a:solidFill>
                          <a:effectLst/>
                          <a:highlight>
                            <a:srgbClr val="B3B6EE"/>
                          </a:highlight>
                        </a:rPr>
                        <a:t>- 08.01.: Wilhelm Tell (2 Sitzungen)</a:t>
                      </a:r>
                    </a:p>
                    <a:p>
                      <a:endParaRPr lang="de-DE" sz="100" baseline="0" dirty="0">
                        <a:solidFill>
                          <a:srgbClr val="00B050"/>
                        </a:solidFill>
                        <a:effectLs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3" name="Tabelle 12">
            <a:extLst>
              <a:ext uri="{FF2B5EF4-FFF2-40B4-BE49-F238E27FC236}">
                <a16:creationId xmlns:a16="http://schemas.microsoft.com/office/drawing/2014/main" id="{D90E0E08-F5F4-5EF2-2495-ABAEEF1A25BB}"/>
              </a:ext>
            </a:extLst>
          </p:cNvPr>
          <p:cNvGraphicFramePr>
            <a:graphicFrameLocks noGrp="1"/>
          </p:cNvGraphicFramePr>
          <p:nvPr/>
        </p:nvGraphicFramePr>
        <p:xfrm>
          <a:off x="5044962" y="4259956"/>
          <a:ext cx="3204629" cy="2338492"/>
        </p:xfrm>
        <a:graphic>
          <a:graphicData uri="http://schemas.openxmlformats.org/drawingml/2006/table">
            <a:tbl>
              <a:tblPr>
                <a:tableStyleId>{0505E3EF-67EA-436B-97B2-0124C06EBD24}</a:tableStyleId>
              </a:tblPr>
              <a:tblGrid>
                <a:gridCol w="3204629">
                  <a:extLst>
                    <a:ext uri="{9D8B030D-6E8A-4147-A177-3AD203B41FA5}">
                      <a16:colId xmlns:a16="http://schemas.microsoft.com/office/drawing/2014/main" val="350846426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kern="1200" dirty="0">
                          <a:solidFill>
                            <a:schemeClr val="tx1"/>
                          </a:solidFill>
                          <a:effectLst/>
                          <a:highlight>
                            <a:srgbClr val="EA5245"/>
                          </a:highlight>
                        </a:rPr>
                        <a:t>Info-Veranstaltung zum MA Literaturwissenschaft: Germanistik</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 kern="1200" dirty="0">
                        <a:solidFill>
                          <a:schemeClr val="tx1"/>
                        </a:solidFill>
                        <a:effectLst/>
                        <a:highlight>
                          <a:srgbClr val="EA5245"/>
                        </a:highlight>
                        <a:latin typeface="+mn-lt"/>
                        <a:ea typeface="+mn-ea"/>
                        <a:cs typeface="+mn-cs"/>
                      </a:endParaRPr>
                    </a:p>
                  </a:txBody>
                  <a:tcPr marL="28363" marR="28363" marT="28363" marB="28363"/>
                </a:tc>
                <a:extLst>
                  <a:ext uri="{0D108BD9-81ED-4DB2-BD59-A6C34878D82A}">
                    <a16:rowId xmlns:a16="http://schemas.microsoft.com/office/drawing/2014/main" val="3823990509"/>
                  </a:ext>
                </a:extLst>
              </a:tr>
              <a:tr h="1472478">
                <a:tc>
                  <a:txBody>
                    <a:bodyPr/>
                    <a:lstStyle/>
                    <a:p>
                      <a:r>
                        <a:rPr lang="de-DE" sz="1100" kern="1200" dirty="0">
                          <a:solidFill>
                            <a:schemeClr val="tx1"/>
                          </a:solidFill>
                          <a:effectLst/>
                          <a:highlight>
                            <a:srgbClr val="EA5245"/>
                          </a:highlight>
                        </a:rPr>
                        <a:t>Offene Infoveranstaltung für alle Interessierten, besonders geeignet ab dem vierten BA-Semester: Ich informiere über den Aufbau des Studiengangs MA Literaturwissenschaft sowie über das Bewerbungs- und Zulassungsverfahren und beantworte alle relevanten Fragen.</a:t>
                      </a:r>
                    </a:p>
                    <a:p>
                      <a:r>
                        <a:rPr lang="de-DE" sz="1100" kern="1200" dirty="0">
                          <a:solidFill>
                            <a:schemeClr val="tx1"/>
                          </a:solidFill>
                          <a:effectLst/>
                          <a:highlight>
                            <a:srgbClr val="EA5245"/>
                          </a:highlight>
                        </a:rPr>
                        <a:t>ACHTUNG: Aufgrund der aktuellen Lage habe ich Ihnen ein </a:t>
                      </a:r>
                      <a:r>
                        <a:rPr lang="de-DE" sz="1100" kern="1200" dirty="0" err="1">
                          <a:solidFill>
                            <a:schemeClr val="tx1"/>
                          </a:solidFill>
                          <a:effectLst/>
                          <a:highlight>
                            <a:srgbClr val="EA5245"/>
                          </a:highlight>
                        </a:rPr>
                        <a:t>Powerpoint</a:t>
                      </a:r>
                      <a:r>
                        <a:rPr lang="de-DE" sz="1100" kern="1200" dirty="0">
                          <a:solidFill>
                            <a:schemeClr val="tx1"/>
                          </a:solidFill>
                          <a:effectLst/>
                          <a:highlight>
                            <a:srgbClr val="EA5245"/>
                          </a:highlight>
                        </a:rPr>
                        <a:t>-Video aufgenommen (s. ILIAS-Kurs), das Sie sich in Ruhe zu Hause anschauen können. Im ILIAS-Chatraum können Sie dann noch weitere Fragen stellen, die ich Ihnen dort gerne beantworte.</a:t>
                      </a:r>
                    </a:p>
                    <a:p>
                      <a:endParaRPr lang="de-DE" sz="100" dirty="0">
                        <a:effectLst/>
                        <a:highlight>
                          <a:srgbClr val="EA5245"/>
                        </a:highlight>
                      </a:endParaRPr>
                    </a:p>
                  </a:txBody>
                  <a:tcPr marL="28363" marR="28363" marT="28363" marB="28363"/>
                </a:tc>
                <a:extLst>
                  <a:ext uri="{0D108BD9-81ED-4DB2-BD59-A6C34878D82A}">
                    <a16:rowId xmlns:a16="http://schemas.microsoft.com/office/drawing/2014/main" val="3159288360"/>
                  </a:ext>
                </a:extLst>
              </a:tr>
            </a:tbl>
          </a:graphicData>
        </a:graphic>
      </p:graphicFrame>
      <p:graphicFrame>
        <p:nvGraphicFramePr>
          <p:cNvPr id="16" name="Tabelle 15">
            <a:extLst>
              <a:ext uri="{FF2B5EF4-FFF2-40B4-BE49-F238E27FC236}">
                <a16:creationId xmlns:a16="http://schemas.microsoft.com/office/drawing/2014/main" id="{CEDF54DC-7F46-ADB0-C4D8-56DF5CFD9241}"/>
              </a:ext>
            </a:extLst>
          </p:cNvPr>
          <p:cNvGraphicFramePr>
            <a:graphicFrameLocks noGrp="1"/>
          </p:cNvGraphicFramePr>
          <p:nvPr/>
        </p:nvGraphicFramePr>
        <p:xfrm>
          <a:off x="8502977" y="76576"/>
          <a:ext cx="3532382" cy="4555912"/>
        </p:xfrm>
        <a:graphic>
          <a:graphicData uri="http://schemas.openxmlformats.org/drawingml/2006/table">
            <a:tbl>
              <a:tblPr>
                <a:tableStyleId>{0505E3EF-67EA-436B-97B2-0124C06EBD24}</a:tableStyleId>
              </a:tblPr>
              <a:tblGrid>
                <a:gridCol w="3532382">
                  <a:extLst>
                    <a:ext uri="{9D8B030D-6E8A-4147-A177-3AD203B41FA5}">
                      <a16:colId xmlns:a16="http://schemas.microsoft.com/office/drawing/2014/main" val="3508464267"/>
                    </a:ext>
                  </a:extLst>
                </a:gridCol>
              </a:tblGrid>
              <a:tr h="409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tx1"/>
                          </a:solidFill>
                          <a:effectLst/>
                        </a:rPr>
                        <a:t>05.067.111/778/780/ MNDL/SFNL I/II/EUL-3: Wielands Agathon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00" kern="1200" dirty="0">
                        <a:solidFill>
                          <a:schemeClr val="tx1"/>
                        </a:solidFill>
                        <a:effectLst/>
                        <a:latin typeface="+mn-lt"/>
                        <a:ea typeface="+mn-ea"/>
                        <a:cs typeface="+mn-cs"/>
                      </a:endParaRPr>
                    </a:p>
                  </a:txBody>
                  <a:tcPr marL="28363" marR="28363" marT="28363" marB="28363"/>
                </a:tc>
                <a:extLst>
                  <a:ext uri="{0D108BD9-81ED-4DB2-BD59-A6C34878D82A}">
                    <a16:rowId xmlns:a16="http://schemas.microsoft.com/office/drawing/2014/main" val="3823990509"/>
                  </a:ext>
                </a:extLst>
              </a:tr>
              <a:tr h="3616451">
                <a:tc>
                  <a:txBody>
                    <a:bodyPr/>
                    <a:lstStyle/>
                    <a:p>
                      <a:r>
                        <a:rPr lang="de-DE" sz="1050" kern="1200" dirty="0">
                          <a:solidFill>
                            <a:schemeClr val="tx1"/>
                          </a:solidFill>
                          <a:effectLst/>
                          <a:highlight>
                            <a:srgbClr val="ECC736"/>
                          </a:highlight>
                        </a:rPr>
                        <a:t>Voraussetzungen / Organisatorisches:</a:t>
                      </a:r>
                    </a:p>
                    <a:p>
                      <a:r>
                        <a:rPr lang="de-DE" sz="1050" kern="1200" dirty="0">
                          <a:solidFill>
                            <a:schemeClr val="tx1"/>
                          </a:solidFill>
                          <a:effectLst/>
                          <a:highlight>
                            <a:srgbClr val="ECC736"/>
                          </a:highlight>
                        </a:rPr>
                        <a:t>Voraussetzungen zur Teilnahme an diesem Seminar sind die Bereitschaft zur eigenständigen und aktiven Mitarbeit in Kleingruppen sowie zur sorgfältigen Lektüre des Romans (700 Seiten).</a:t>
                      </a:r>
                      <a:br>
                        <a:rPr lang="de-DE" sz="1050" kern="1200" dirty="0">
                          <a:solidFill>
                            <a:schemeClr val="tx1"/>
                          </a:solidFill>
                          <a:effectLst/>
                          <a:highlight>
                            <a:srgbClr val="ECC736"/>
                          </a:highlight>
                        </a:rPr>
                      </a:br>
                      <a:endParaRPr lang="de-DE" sz="1050" kern="1200" dirty="0">
                        <a:solidFill>
                          <a:schemeClr val="tx1"/>
                        </a:solidFill>
                        <a:effectLst/>
                        <a:highlight>
                          <a:srgbClr val="ECC736"/>
                        </a:highlight>
                      </a:endParaRPr>
                    </a:p>
                    <a:p>
                      <a:r>
                        <a:rPr lang="de-DE" sz="1050" kern="1200" dirty="0">
                          <a:solidFill>
                            <a:schemeClr val="tx1"/>
                          </a:solidFill>
                          <a:effectLst/>
                          <a:highlight>
                            <a:srgbClr val="ECC736"/>
                          </a:highlight>
                        </a:rPr>
                        <a:t>Inhalt:</a:t>
                      </a:r>
                    </a:p>
                    <a:p>
                      <a:r>
                        <a:rPr lang="de-DE" sz="1050" kern="1200" dirty="0">
                          <a:solidFill>
                            <a:schemeClr val="tx1"/>
                          </a:solidFill>
                          <a:effectLst/>
                          <a:highlight>
                            <a:srgbClr val="ABECA5"/>
                          </a:highlight>
                        </a:rPr>
                        <a:t>Christoph Martin Wielands ‚Geschichte des Agathon‘ (1766/67) wurde von Zeitgenossen zu einem der wichtigsten deutschsprachigen Romane des Jahrhunderts erklärt, der sich in seiner kompletten Bedeutung möglicherweise erst folgenden Generationen erschließen würde. Doch wie können wir heute, 250 Jahre später, Zugang zu diesem dichten Text mit seinen zahlreichen Anschlüssen an verschiedenste Romantraditionen finden (philosophischer, psychologischer, historischer, Entwicklungs-, Abenteuer-, Liebesroman)? Welche Fragestellungen, Themen und Motive sind aus Sicht der heutigen Literaturwissenschaft relevant?</a:t>
                      </a:r>
                    </a:p>
                    <a:p>
                      <a:r>
                        <a:rPr lang="de-DE" sz="1050" kern="1200" dirty="0">
                          <a:solidFill>
                            <a:schemeClr val="tx1"/>
                          </a:solidFill>
                          <a:effectLst/>
                          <a:highlight>
                            <a:srgbClr val="ABECA5"/>
                          </a:highlight>
                        </a:rPr>
                        <a:t>Das Seminar zielt darauf ab, gemeinsam eigene Fragestellungen und Methoden zur Erschließung des Romans zu entwickeln.</a:t>
                      </a:r>
                    </a:p>
                    <a:p>
                      <a:br>
                        <a:rPr lang="de-DE" sz="1050" kern="1200" dirty="0">
                          <a:solidFill>
                            <a:schemeClr val="tx1"/>
                          </a:solidFill>
                          <a:effectLst/>
                        </a:rPr>
                      </a:br>
                      <a:endParaRPr lang="de-DE" sz="1050" kern="1200" dirty="0">
                        <a:solidFill>
                          <a:schemeClr val="tx1"/>
                        </a:solidFill>
                        <a:effectLst/>
                        <a:highlight>
                          <a:srgbClr val="ECC736"/>
                        </a:highlight>
                      </a:endParaRPr>
                    </a:p>
                    <a:p>
                      <a:r>
                        <a:rPr lang="de-DE" sz="1050" kern="1200" dirty="0">
                          <a:solidFill>
                            <a:schemeClr val="tx1"/>
                          </a:solidFill>
                          <a:effectLst/>
                          <a:highlight>
                            <a:srgbClr val="ECC736"/>
                          </a:highlight>
                        </a:rPr>
                        <a:t>Literatur:</a:t>
                      </a:r>
                    </a:p>
                    <a:p>
                      <a:r>
                        <a:rPr lang="de-DE" sz="1050" kern="1200" dirty="0">
                          <a:solidFill>
                            <a:schemeClr val="tx1"/>
                          </a:solidFill>
                          <a:effectLst/>
                          <a:highlight>
                            <a:srgbClr val="5BB915"/>
                          </a:highlight>
                        </a:rPr>
                        <a:t>Wieland, Christoph Martin: Geschichte des Agathon. </a:t>
                      </a:r>
                      <a:r>
                        <a:rPr lang="de-DE" sz="1050" kern="1200" dirty="0" err="1">
                          <a:solidFill>
                            <a:schemeClr val="tx1"/>
                          </a:solidFill>
                          <a:effectLst/>
                          <a:highlight>
                            <a:srgbClr val="5BB915"/>
                          </a:highlight>
                        </a:rPr>
                        <a:t>Hg</a:t>
                      </a:r>
                      <a:r>
                        <a:rPr lang="de-DE" sz="1050" kern="1200" dirty="0">
                          <a:solidFill>
                            <a:schemeClr val="tx1"/>
                          </a:solidFill>
                          <a:effectLst/>
                          <a:highlight>
                            <a:srgbClr val="5BB915"/>
                          </a:highlight>
                        </a:rPr>
                        <a:t>. v. Klaus Manger. Berlin: Deutscher Klassiker Verlag 2010.</a:t>
                      </a:r>
                      <a:endParaRPr lang="de-DE" sz="1050" kern="1200" dirty="0">
                        <a:solidFill>
                          <a:schemeClr val="tx1"/>
                        </a:solidFill>
                        <a:effectLst/>
                        <a:highlight>
                          <a:srgbClr val="5BB915"/>
                        </a:highlight>
                        <a:latin typeface="+mn-lt"/>
                        <a:ea typeface="+mn-ea"/>
                        <a:cs typeface="+mn-cs"/>
                      </a:endParaRPr>
                    </a:p>
                  </a:txBody>
                  <a:tcPr marL="28363" marR="28363" marT="28363" marB="28363"/>
                </a:tc>
                <a:extLst>
                  <a:ext uri="{0D108BD9-81ED-4DB2-BD59-A6C34878D82A}">
                    <a16:rowId xmlns:a16="http://schemas.microsoft.com/office/drawing/2014/main" val="3159288360"/>
                  </a:ext>
                </a:extLst>
              </a:tr>
            </a:tbl>
          </a:graphicData>
        </a:graphic>
      </p:graphicFrame>
      <p:sp>
        <p:nvSpPr>
          <p:cNvPr id="17" name="Textfeld 16">
            <a:extLst>
              <a:ext uri="{FF2B5EF4-FFF2-40B4-BE49-F238E27FC236}">
                <a16:creationId xmlns:a16="http://schemas.microsoft.com/office/drawing/2014/main" id="{6C2BF981-69D8-20D8-2B98-37ACA2C16C03}"/>
              </a:ext>
            </a:extLst>
          </p:cNvPr>
          <p:cNvSpPr txBox="1"/>
          <p:nvPr/>
        </p:nvSpPr>
        <p:spPr>
          <a:xfrm>
            <a:off x="8410415" y="4829037"/>
            <a:ext cx="3689023" cy="1754326"/>
          </a:xfrm>
          <a:prstGeom prst="rect">
            <a:avLst/>
          </a:prstGeom>
          <a:noFill/>
        </p:spPr>
        <p:txBody>
          <a:bodyPr wrap="square" rtlCol="0">
            <a:spAutoFit/>
          </a:bodyPr>
          <a:lstStyle/>
          <a:p>
            <a:r>
              <a:rPr lang="de-DE" dirty="0">
                <a:highlight>
                  <a:srgbClr val="ABECA5"/>
                </a:highlight>
              </a:rPr>
              <a:t>Kursbeschreibung (Inhalt, Ziele,…)</a:t>
            </a:r>
          </a:p>
          <a:p>
            <a:r>
              <a:rPr lang="de-DE" dirty="0">
                <a:highlight>
                  <a:srgbClr val="5BB915"/>
                </a:highlight>
              </a:rPr>
              <a:t>Literaturhinweise (Primärliteratur, Sekundärliteratur)</a:t>
            </a:r>
          </a:p>
          <a:p>
            <a:r>
              <a:rPr lang="de-DE" dirty="0">
                <a:highlight>
                  <a:srgbClr val="B3B6EE"/>
                </a:highlight>
              </a:rPr>
              <a:t>Seminarpläne</a:t>
            </a:r>
          </a:p>
          <a:p>
            <a:r>
              <a:rPr lang="de-DE" dirty="0">
                <a:highlight>
                  <a:srgbClr val="ECC736"/>
                </a:highlight>
              </a:rPr>
              <a:t>Organisatorisches/Metasprachliches</a:t>
            </a:r>
          </a:p>
          <a:p>
            <a:r>
              <a:rPr lang="de-DE" dirty="0" err="1">
                <a:highlight>
                  <a:srgbClr val="EA5245"/>
                </a:highlight>
              </a:rPr>
              <a:t>False</a:t>
            </a:r>
            <a:r>
              <a:rPr lang="de-DE" dirty="0">
                <a:highlight>
                  <a:srgbClr val="EA5245"/>
                </a:highlight>
              </a:rPr>
              <a:t> </a:t>
            </a:r>
            <a:r>
              <a:rPr lang="de-DE" dirty="0" err="1">
                <a:highlight>
                  <a:srgbClr val="EA5245"/>
                </a:highlight>
              </a:rPr>
              <a:t>Results</a:t>
            </a:r>
            <a:endParaRPr lang="de-DE" dirty="0">
              <a:highlight>
                <a:srgbClr val="EA5245"/>
              </a:highlight>
            </a:endParaRPr>
          </a:p>
        </p:txBody>
      </p:sp>
    </p:spTree>
    <p:extLst>
      <p:ext uri="{BB962C8B-B14F-4D97-AF65-F5344CB8AC3E}">
        <p14:creationId xmlns:p14="http://schemas.microsoft.com/office/powerpoint/2010/main" val="1500202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479DCC-DEDD-90F7-10CA-EF3ABA1AFCD4}"/>
            </a:ext>
          </a:extLst>
        </p:cNvPr>
        <p:cNvGrpSpPr/>
        <p:nvPr/>
      </p:nvGrpSpPr>
      <p:grpSpPr>
        <a:xfrm>
          <a:off x="0" y="0"/>
          <a:ext cx="0" cy="0"/>
          <a:chOff x="0" y="0"/>
          <a:chExt cx="0" cy="0"/>
        </a:xfrm>
      </p:grpSpPr>
      <p:sp>
        <p:nvSpPr>
          <p:cNvPr id="4" name="Titel 1">
            <a:extLst>
              <a:ext uri="{FF2B5EF4-FFF2-40B4-BE49-F238E27FC236}">
                <a16:creationId xmlns:a16="http://schemas.microsoft.com/office/drawing/2014/main" id="{91E5527B-784B-E061-E975-60F7C2C02298}"/>
              </a:ext>
            </a:extLst>
          </p:cNvPr>
          <p:cNvSpPr txBox="1">
            <a:spLocks/>
          </p:cNvSpPr>
          <p:nvPr/>
        </p:nvSpPr>
        <p:spPr>
          <a:xfrm>
            <a:off x="211875" y="75471"/>
            <a:ext cx="10515600" cy="844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Kanon und Nation</a:t>
            </a:r>
          </a:p>
        </p:txBody>
      </p:sp>
      <p:sp>
        <p:nvSpPr>
          <p:cNvPr id="9" name="Textfeld 8">
            <a:extLst>
              <a:ext uri="{FF2B5EF4-FFF2-40B4-BE49-F238E27FC236}">
                <a16:creationId xmlns:a16="http://schemas.microsoft.com/office/drawing/2014/main" id="{DB3264F8-F982-C8A7-578C-A256CB344105}"/>
              </a:ext>
            </a:extLst>
          </p:cNvPr>
          <p:cNvSpPr txBox="1"/>
          <p:nvPr/>
        </p:nvSpPr>
        <p:spPr>
          <a:xfrm>
            <a:off x="4543425" y="5279866"/>
            <a:ext cx="2494127" cy="1200329"/>
          </a:xfrm>
          <a:prstGeom prst="rect">
            <a:avLst/>
          </a:prstGeom>
          <a:noFill/>
        </p:spPr>
        <p:txBody>
          <a:bodyPr wrap="square" rtlCol="0">
            <a:spAutoFit/>
          </a:bodyPr>
          <a:lstStyle/>
          <a:p>
            <a:r>
              <a:rPr lang="de-DE" sz="2400" dirty="0" err="1"/>
              <a:t>Autor:innen</a:t>
            </a:r>
            <a:r>
              <a:rPr lang="de-DE" sz="2400" dirty="0"/>
              <a:t> mit Österreich als Ländercode</a:t>
            </a:r>
          </a:p>
        </p:txBody>
      </p:sp>
      <p:pic>
        <p:nvPicPr>
          <p:cNvPr id="6" name="Grafik 5" descr="Ein Bild, das Text, Screenshot, Diagramm, Reihe enthält.&#10;&#10;Automatisch generierte Beschreibung">
            <a:extLst>
              <a:ext uri="{FF2B5EF4-FFF2-40B4-BE49-F238E27FC236}">
                <a16:creationId xmlns:a16="http://schemas.microsoft.com/office/drawing/2014/main" id="{65ED73A2-9E59-24E0-A358-3A6B3743864D}"/>
              </a:ext>
            </a:extLst>
          </p:cNvPr>
          <p:cNvPicPr>
            <a:picLocks noChangeAspect="1"/>
          </p:cNvPicPr>
          <p:nvPr/>
        </p:nvPicPr>
        <p:blipFill>
          <a:blip r:embed="rId3"/>
          <a:stretch>
            <a:fillRect/>
          </a:stretch>
        </p:blipFill>
        <p:spPr>
          <a:xfrm>
            <a:off x="6838948" y="4181473"/>
            <a:ext cx="5353052" cy="2676526"/>
          </a:xfrm>
          <a:prstGeom prst="rect">
            <a:avLst/>
          </a:prstGeom>
        </p:spPr>
      </p:pic>
      <p:pic>
        <p:nvPicPr>
          <p:cNvPr id="8" name="Grafik 7" descr="Ein Bild, das Text, Screenshot, Diagramm, Reihe enthält.&#10;&#10;Automatisch generierte Beschreibung">
            <a:extLst>
              <a:ext uri="{FF2B5EF4-FFF2-40B4-BE49-F238E27FC236}">
                <a16:creationId xmlns:a16="http://schemas.microsoft.com/office/drawing/2014/main" id="{54FF7116-9979-0CE9-FBA4-4CB31DE4D319}"/>
              </a:ext>
            </a:extLst>
          </p:cNvPr>
          <p:cNvPicPr>
            <a:picLocks noChangeAspect="1"/>
          </p:cNvPicPr>
          <p:nvPr/>
        </p:nvPicPr>
        <p:blipFill>
          <a:blip r:embed="rId4"/>
          <a:stretch>
            <a:fillRect/>
          </a:stretch>
        </p:blipFill>
        <p:spPr>
          <a:xfrm>
            <a:off x="6811269" y="2024326"/>
            <a:ext cx="5353051" cy="2676526"/>
          </a:xfrm>
          <a:prstGeom prst="rect">
            <a:avLst/>
          </a:prstGeom>
        </p:spPr>
      </p:pic>
      <p:sp>
        <p:nvSpPr>
          <p:cNvPr id="10" name="Textfeld 9">
            <a:extLst>
              <a:ext uri="{FF2B5EF4-FFF2-40B4-BE49-F238E27FC236}">
                <a16:creationId xmlns:a16="http://schemas.microsoft.com/office/drawing/2014/main" id="{E59D1D27-3C89-99D5-5059-DC03ACE948A6}"/>
              </a:ext>
            </a:extLst>
          </p:cNvPr>
          <p:cNvSpPr txBox="1"/>
          <p:nvPr/>
        </p:nvSpPr>
        <p:spPr>
          <a:xfrm>
            <a:off x="4466269" y="2828835"/>
            <a:ext cx="2494127" cy="1200329"/>
          </a:xfrm>
          <a:prstGeom prst="rect">
            <a:avLst/>
          </a:prstGeom>
          <a:noFill/>
        </p:spPr>
        <p:txBody>
          <a:bodyPr wrap="square" rtlCol="0">
            <a:spAutoFit/>
          </a:bodyPr>
          <a:lstStyle/>
          <a:p>
            <a:r>
              <a:rPr lang="de-DE" sz="2400" dirty="0" err="1"/>
              <a:t>Autor:innen</a:t>
            </a:r>
            <a:r>
              <a:rPr lang="de-DE" sz="2400" dirty="0"/>
              <a:t> mit Schweiz als Ländercode</a:t>
            </a:r>
          </a:p>
        </p:txBody>
      </p:sp>
      <p:pic>
        <p:nvPicPr>
          <p:cNvPr id="12" name="Grafik 11" descr="Ein Bild, das Text, Screenshot, Diagramm, Reihe enthält.&#10;&#10;Automatisch generierte Beschreibung">
            <a:extLst>
              <a:ext uri="{FF2B5EF4-FFF2-40B4-BE49-F238E27FC236}">
                <a16:creationId xmlns:a16="http://schemas.microsoft.com/office/drawing/2014/main" id="{4BC14025-437F-C747-D70C-4E730CFE100D}"/>
              </a:ext>
            </a:extLst>
          </p:cNvPr>
          <p:cNvPicPr>
            <a:picLocks noChangeAspect="1"/>
          </p:cNvPicPr>
          <p:nvPr/>
        </p:nvPicPr>
        <p:blipFill>
          <a:blip r:embed="rId5"/>
          <a:stretch>
            <a:fillRect/>
          </a:stretch>
        </p:blipFill>
        <p:spPr>
          <a:xfrm>
            <a:off x="6960396" y="123212"/>
            <a:ext cx="4900489" cy="2450245"/>
          </a:xfrm>
          <a:prstGeom prst="rect">
            <a:avLst/>
          </a:prstGeom>
        </p:spPr>
      </p:pic>
      <p:sp>
        <p:nvSpPr>
          <p:cNvPr id="13" name="Textfeld 12">
            <a:extLst>
              <a:ext uri="{FF2B5EF4-FFF2-40B4-BE49-F238E27FC236}">
                <a16:creationId xmlns:a16="http://schemas.microsoft.com/office/drawing/2014/main" id="{9D694558-55E5-B63F-7119-8771D0918057}"/>
              </a:ext>
            </a:extLst>
          </p:cNvPr>
          <p:cNvSpPr txBox="1"/>
          <p:nvPr/>
        </p:nvSpPr>
        <p:spPr>
          <a:xfrm>
            <a:off x="4397210" y="816569"/>
            <a:ext cx="2494127" cy="1200329"/>
          </a:xfrm>
          <a:prstGeom prst="rect">
            <a:avLst/>
          </a:prstGeom>
          <a:noFill/>
        </p:spPr>
        <p:txBody>
          <a:bodyPr wrap="square" rtlCol="0">
            <a:spAutoFit/>
          </a:bodyPr>
          <a:lstStyle/>
          <a:p>
            <a:r>
              <a:rPr lang="de-DE" sz="2400" dirty="0" err="1"/>
              <a:t>Autor:innen</a:t>
            </a:r>
            <a:r>
              <a:rPr lang="de-DE" sz="2400" dirty="0"/>
              <a:t> mit Deutschland als Ländercode</a:t>
            </a:r>
          </a:p>
        </p:txBody>
      </p:sp>
    </p:spTree>
    <p:extLst>
      <p:ext uri="{BB962C8B-B14F-4D97-AF65-F5344CB8AC3E}">
        <p14:creationId xmlns:p14="http://schemas.microsoft.com/office/powerpoint/2010/main" val="148512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88518C-E974-1C58-66DB-53C28A53B65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22D2EDF-3151-FE86-2AD9-64C79E67F37B}"/>
              </a:ext>
            </a:extLst>
          </p:cNvPr>
          <p:cNvSpPr>
            <a:spLocks noGrp="1"/>
          </p:cNvSpPr>
          <p:nvPr>
            <p:ph idx="1"/>
          </p:nvPr>
        </p:nvSpPr>
        <p:spPr/>
        <p:txBody>
          <a:bodyPr/>
          <a:lstStyle/>
          <a:p>
            <a:endParaRPr lang="de-DE"/>
          </a:p>
        </p:txBody>
      </p:sp>
      <p:graphicFrame>
        <p:nvGraphicFramePr>
          <p:cNvPr id="4" name="Tabelle 3">
            <a:extLst>
              <a:ext uri="{FF2B5EF4-FFF2-40B4-BE49-F238E27FC236}">
                <a16:creationId xmlns:a16="http://schemas.microsoft.com/office/drawing/2014/main" id="{D42233A7-BF21-963E-1C7B-D2A32AAA19DD}"/>
              </a:ext>
            </a:extLst>
          </p:cNvPr>
          <p:cNvGraphicFramePr>
            <a:graphicFrameLocks noGrp="1"/>
          </p:cNvGraphicFramePr>
          <p:nvPr>
            <p:extLst>
              <p:ext uri="{D42A27DB-BD31-4B8C-83A1-F6EECF244321}">
                <p14:modId xmlns:p14="http://schemas.microsoft.com/office/powerpoint/2010/main" val="2443678311"/>
              </p:ext>
            </p:extLst>
          </p:nvPr>
        </p:nvGraphicFramePr>
        <p:xfrm>
          <a:off x="3109754" y="1980123"/>
          <a:ext cx="5887571" cy="1483360"/>
        </p:xfrm>
        <a:graphic>
          <a:graphicData uri="http://schemas.openxmlformats.org/drawingml/2006/table">
            <a:tbl>
              <a:tblPr firstRow="1" bandRow="1">
                <a:tableStyleId>{F5AB1C69-6EDB-4FF4-983F-18BD219EF322}</a:tableStyleId>
              </a:tblPr>
              <a:tblGrid>
                <a:gridCol w="3191647">
                  <a:extLst>
                    <a:ext uri="{9D8B030D-6E8A-4147-A177-3AD203B41FA5}">
                      <a16:colId xmlns:a16="http://schemas.microsoft.com/office/drawing/2014/main" val="273310857"/>
                    </a:ext>
                  </a:extLst>
                </a:gridCol>
                <a:gridCol w="1225485">
                  <a:extLst>
                    <a:ext uri="{9D8B030D-6E8A-4147-A177-3AD203B41FA5}">
                      <a16:colId xmlns:a16="http://schemas.microsoft.com/office/drawing/2014/main" val="785271189"/>
                    </a:ext>
                  </a:extLst>
                </a:gridCol>
                <a:gridCol w="1470439">
                  <a:extLst>
                    <a:ext uri="{9D8B030D-6E8A-4147-A177-3AD203B41FA5}">
                      <a16:colId xmlns:a16="http://schemas.microsoft.com/office/drawing/2014/main" val="4229354166"/>
                    </a:ext>
                  </a:extLst>
                </a:gridCol>
              </a:tblGrid>
              <a:tr h="370840">
                <a:tc>
                  <a:txBody>
                    <a:bodyPr/>
                    <a:lstStyle/>
                    <a:p>
                      <a:endParaRPr lang="de-DE"/>
                    </a:p>
                  </a:txBody>
                  <a:tcPr/>
                </a:tc>
                <a:tc>
                  <a:txBody>
                    <a:bodyPr/>
                    <a:lstStyle/>
                    <a:p>
                      <a:r>
                        <a:rPr lang="de-DE" dirty="0">
                          <a:solidFill>
                            <a:schemeClr val="bg1"/>
                          </a:solidFill>
                        </a:rPr>
                        <a:t>Titel</a:t>
                      </a:r>
                    </a:p>
                  </a:txBody>
                  <a:tcPr>
                    <a:solidFill>
                      <a:srgbClr val="7030A0"/>
                    </a:solidFill>
                  </a:tcPr>
                </a:tc>
                <a:tc>
                  <a:txBody>
                    <a:bodyPr/>
                    <a:lstStyle/>
                    <a:p>
                      <a:r>
                        <a:rPr lang="de-DE" dirty="0"/>
                        <a:t>Beschreibung</a:t>
                      </a:r>
                    </a:p>
                  </a:txBody>
                  <a:tcPr>
                    <a:solidFill>
                      <a:srgbClr val="3FE0D1"/>
                    </a:solidFill>
                  </a:tcPr>
                </a:tc>
                <a:extLst>
                  <a:ext uri="{0D108BD9-81ED-4DB2-BD59-A6C34878D82A}">
                    <a16:rowId xmlns:a16="http://schemas.microsoft.com/office/drawing/2014/main" val="885790629"/>
                  </a:ext>
                </a:extLst>
              </a:tr>
              <a:tr h="370840">
                <a:tc>
                  <a:txBody>
                    <a:bodyPr/>
                    <a:lstStyle/>
                    <a:p>
                      <a:r>
                        <a:rPr lang="de-DE" b="1" dirty="0"/>
                        <a:t>Anzahl</a:t>
                      </a:r>
                    </a:p>
                  </a:txBody>
                  <a:tcPr/>
                </a:tc>
                <a:tc>
                  <a:txBody>
                    <a:bodyPr/>
                    <a:lstStyle/>
                    <a:p>
                      <a:r>
                        <a:rPr lang="de-DE" dirty="0">
                          <a:solidFill>
                            <a:schemeClr val="bg1"/>
                          </a:solidFill>
                        </a:rPr>
                        <a:t>7229</a:t>
                      </a:r>
                    </a:p>
                  </a:txBody>
                  <a:tcPr>
                    <a:solidFill>
                      <a:srgbClr val="7030A0"/>
                    </a:solidFill>
                  </a:tcPr>
                </a:tc>
                <a:tc>
                  <a:txBody>
                    <a:bodyPr/>
                    <a:lstStyle/>
                    <a:p>
                      <a:r>
                        <a:rPr lang="de-DE" dirty="0"/>
                        <a:t>6172</a:t>
                      </a:r>
                    </a:p>
                  </a:txBody>
                  <a:tcPr>
                    <a:solidFill>
                      <a:srgbClr val="3FE0D1"/>
                    </a:solidFill>
                  </a:tcPr>
                </a:tc>
                <a:extLst>
                  <a:ext uri="{0D108BD9-81ED-4DB2-BD59-A6C34878D82A}">
                    <a16:rowId xmlns:a16="http://schemas.microsoft.com/office/drawing/2014/main" val="2411038793"/>
                  </a:ext>
                </a:extLst>
              </a:tr>
              <a:tr h="370840">
                <a:tc>
                  <a:txBody>
                    <a:bodyPr/>
                    <a:lstStyle/>
                    <a:p>
                      <a:r>
                        <a:rPr lang="de-DE" b="1" dirty="0"/>
                        <a:t>Token-Anzahl (insgesamt)</a:t>
                      </a:r>
                    </a:p>
                  </a:txBody>
                  <a:tcPr/>
                </a:tc>
                <a:tc>
                  <a:txBody>
                    <a:bodyPr/>
                    <a:lstStyle/>
                    <a:p>
                      <a:r>
                        <a:rPr lang="de-DE" dirty="0">
                          <a:solidFill>
                            <a:schemeClr val="bg1"/>
                          </a:solidFill>
                        </a:rPr>
                        <a:t>54576</a:t>
                      </a:r>
                    </a:p>
                  </a:txBody>
                  <a:tcPr>
                    <a:solidFill>
                      <a:srgbClr val="7030A0"/>
                    </a:solidFill>
                  </a:tcPr>
                </a:tc>
                <a:tc>
                  <a:txBody>
                    <a:bodyPr/>
                    <a:lstStyle/>
                    <a:p>
                      <a:r>
                        <a:rPr lang="de-DE" dirty="0"/>
                        <a:t>881491</a:t>
                      </a:r>
                    </a:p>
                  </a:txBody>
                  <a:tcPr>
                    <a:solidFill>
                      <a:srgbClr val="3FE0D1"/>
                    </a:solidFill>
                  </a:tcPr>
                </a:tc>
                <a:extLst>
                  <a:ext uri="{0D108BD9-81ED-4DB2-BD59-A6C34878D82A}">
                    <a16:rowId xmlns:a16="http://schemas.microsoft.com/office/drawing/2014/main" val="3862870690"/>
                  </a:ext>
                </a:extLst>
              </a:tr>
              <a:tr h="370840">
                <a:tc>
                  <a:txBody>
                    <a:bodyPr/>
                    <a:lstStyle/>
                    <a:p>
                      <a:r>
                        <a:rPr lang="de-DE" b="1" dirty="0"/>
                        <a:t>Durchschnittliche Token-Anzahl</a:t>
                      </a:r>
                    </a:p>
                  </a:txBody>
                  <a:tcPr/>
                </a:tc>
                <a:tc>
                  <a:txBody>
                    <a:bodyPr/>
                    <a:lstStyle/>
                    <a:p>
                      <a:r>
                        <a:rPr lang="de-DE" dirty="0">
                          <a:solidFill>
                            <a:schemeClr val="bg1"/>
                          </a:solidFill>
                        </a:rPr>
                        <a:t>7.5</a:t>
                      </a:r>
                    </a:p>
                  </a:txBody>
                  <a:tcPr>
                    <a:solidFill>
                      <a:srgbClr val="7030A0"/>
                    </a:solidFill>
                  </a:tcPr>
                </a:tc>
                <a:tc>
                  <a:txBody>
                    <a:bodyPr/>
                    <a:lstStyle/>
                    <a:p>
                      <a:r>
                        <a:rPr lang="de-DE" dirty="0"/>
                        <a:t>142,8</a:t>
                      </a:r>
                    </a:p>
                  </a:txBody>
                  <a:tcPr>
                    <a:solidFill>
                      <a:srgbClr val="3FE0D1"/>
                    </a:solidFill>
                  </a:tcPr>
                </a:tc>
                <a:extLst>
                  <a:ext uri="{0D108BD9-81ED-4DB2-BD59-A6C34878D82A}">
                    <a16:rowId xmlns:a16="http://schemas.microsoft.com/office/drawing/2014/main" val="1177690585"/>
                  </a:ext>
                </a:extLst>
              </a:tr>
            </a:tbl>
          </a:graphicData>
        </a:graphic>
      </p:graphicFrame>
      <p:sp>
        <p:nvSpPr>
          <p:cNvPr id="5" name="Inhaltsplatzhalter 2">
            <a:extLst>
              <a:ext uri="{FF2B5EF4-FFF2-40B4-BE49-F238E27FC236}">
                <a16:creationId xmlns:a16="http://schemas.microsoft.com/office/drawing/2014/main" id="{0962CC9D-C74D-B630-1C31-44554D6F781B}"/>
              </a:ext>
            </a:extLst>
          </p:cNvPr>
          <p:cNvSpPr txBox="1">
            <a:spLocks/>
          </p:cNvSpPr>
          <p:nvPr/>
        </p:nvSpPr>
        <p:spPr>
          <a:xfrm>
            <a:off x="3018159" y="1401253"/>
            <a:ext cx="10515600" cy="57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Ausgelesene Veranstaltungen:</a:t>
            </a:r>
          </a:p>
          <a:p>
            <a:pPr marL="0" indent="0">
              <a:buFont typeface="Arial" panose="020B0604020202020204" pitchFamily="34" charset="0"/>
              <a:buNone/>
            </a:pPr>
            <a:endParaRPr lang="de-DE" dirty="0"/>
          </a:p>
        </p:txBody>
      </p:sp>
      <p:pic>
        <p:nvPicPr>
          <p:cNvPr id="6" name="Grafik 5" descr="Ein Bild, das Screenshot, Diagramm, Pixel enthält.&#10;&#10;Automatisch generierte Beschreibung">
            <a:extLst>
              <a:ext uri="{FF2B5EF4-FFF2-40B4-BE49-F238E27FC236}">
                <a16:creationId xmlns:a16="http://schemas.microsoft.com/office/drawing/2014/main" id="{23124FCA-3F93-D4D1-012C-40AA652362F7}"/>
              </a:ext>
            </a:extLst>
          </p:cNvPr>
          <p:cNvPicPr>
            <a:picLocks noChangeAspect="1"/>
          </p:cNvPicPr>
          <p:nvPr/>
        </p:nvPicPr>
        <p:blipFill>
          <a:blip r:embed="rId2"/>
          <a:stretch>
            <a:fillRect/>
          </a:stretch>
        </p:blipFill>
        <p:spPr>
          <a:xfrm>
            <a:off x="2827858" y="3547436"/>
            <a:ext cx="3193023" cy="1596512"/>
          </a:xfrm>
          <a:prstGeom prst="rect">
            <a:avLst/>
          </a:prstGeom>
        </p:spPr>
      </p:pic>
      <p:pic>
        <p:nvPicPr>
          <p:cNvPr id="7" name="Grafik 6" descr="Ein Bild, das Screenshot, Diagramm, Text, Reihe enthält.&#10;&#10;Automatisch generierte Beschreibung">
            <a:extLst>
              <a:ext uri="{FF2B5EF4-FFF2-40B4-BE49-F238E27FC236}">
                <a16:creationId xmlns:a16="http://schemas.microsoft.com/office/drawing/2014/main" id="{C9C42A63-244E-022E-4050-19B7FD4B6D3B}"/>
              </a:ext>
            </a:extLst>
          </p:cNvPr>
          <p:cNvPicPr>
            <a:picLocks noChangeAspect="1"/>
          </p:cNvPicPr>
          <p:nvPr/>
        </p:nvPicPr>
        <p:blipFill>
          <a:blip r:embed="rId3"/>
          <a:stretch>
            <a:fillRect/>
          </a:stretch>
        </p:blipFill>
        <p:spPr>
          <a:xfrm>
            <a:off x="6020881" y="3620751"/>
            <a:ext cx="3046394" cy="1523197"/>
          </a:xfrm>
          <a:prstGeom prst="rect">
            <a:avLst/>
          </a:prstGeom>
        </p:spPr>
      </p:pic>
      <p:pic>
        <p:nvPicPr>
          <p:cNvPr id="8" name="Picture 2">
            <a:extLst>
              <a:ext uri="{FF2B5EF4-FFF2-40B4-BE49-F238E27FC236}">
                <a16:creationId xmlns:a16="http://schemas.microsoft.com/office/drawing/2014/main" id="{8992739D-6706-B978-B747-7358FA68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85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D7BEBF-57F8-1CEC-8F20-F053D7D526A7}"/>
              </a:ext>
            </a:extLst>
          </p:cNvPr>
          <p:cNvSpPr>
            <a:spLocks noGrp="1"/>
          </p:cNvSpPr>
          <p:nvPr>
            <p:ph type="title"/>
          </p:nvPr>
        </p:nvSpPr>
        <p:spPr/>
        <p:txBody>
          <a:bodyPr/>
          <a:lstStyle/>
          <a:p>
            <a:r>
              <a:rPr lang="de-DE" dirty="0"/>
              <a:t>Spitze von 100 Autoren nach Land</a:t>
            </a:r>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B7B8EAA5-DB9A-03EF-9CC6-360FA89107FE}"/>
              </a:ext>
            </a:extLst>
          </p:cNvPr>
          <p:cNvPicPr>
            <a:picLocks noGrp="1" noChangeAspect="1"/>
          </p:cNvPicPr>
          <p:nvPr>
            <p:ph idx="1"/>
          </p:nvPr>
        </p:nvPicPr>
        <p:blipFill>
          <a:blip r:embed="rId2"/>
          <a:stretch>
            <a:fillRect/>
          </a:stretch>
        </p:blipFill>
        <p:spPr>
          <a:xfrm>
            <a:off x="516610" y="1278609"/>
            <a:ext cx="11158780" cy="5579391"/>
          </a:xfrm>
        </p:spPr>
      </p:pic>
      <p:pic>
        <p:nvPicPr>
          <p:cNvPr id="3" name="Picture 2">
            <a:extLst>
              <a:ext uri="{FF2B5EF4-FFF2-40B4-BE49-F238E27FC236}">
                <a16:creationId xmlns:a16="http://schemas.microsoft.com/office/drawing/2014/main" id="{BE6B10CD-CC85-22F0-DD1A-2924094F0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836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D98128-09BC-F3C5-D9D7-F754F14B191F}"/>
              </a:ext>
            </a:extLst>
          </p:cNvPr>
          <p:cNvSpPr>
            <a:spLocks noGrp="1"/>
          </p:cNvSpPr>
          <p:nvPr>
            <p:ph type="title"/>
          </p:nvPr>
        </p:nvSpPr>
        <p:spPr>
          <a:xfrm>
            <a:off x="181969" y="0"/>
            <a:ext cx="10515600" cy="1325563"/>
          </a:xfrm>
        </p:spPr>
        <p:txBody>
          <a:bodyPr/>
          <a:lstStyle/>
          <a:p>
            <a:r>
              <a:rPr lang="de-DE" dirty="0"/>
              <a:t>Kanon über die Zeit</a:t>
            </a:r>
          </a:p>
        </p:txBody>
      </p:sp>
      <p:pic>
        <p:nvPicPr>
          <p:cNvPr id="4" name="Picture 2">
            <a:extLst>
              <a:ext uri="{FF2B5EF4-FFF2-40B4-BE49-F238E27FC236}">
                <a16:creationId xmlns:a16="http://schemas.microsoft.com/office/drawing/2014/main" id="{53DC57E2-4960-CAD7-48AA-3E7BE11A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F155FC15-043E-2B31-B53D-AFC2F574C480}"/>
              </a:ext>
            </a:extLst>
          </p:cNvPr>
          <p:cNvSpPr txBox="1"/>
          <p:nvPr/>
        </p:nvSpPr>
        <p:spPr>
          <a:xfrm>
            <a:off x="6440105" y="308838"/>
            <a:ext cx="4491294" cy="707886"/>
          </a:xfrm>
          <a:prstGeom prst="rect">
            <a:avLst/>
          </a:prstGeom>
          <a:noFill/>
        </p:spPr>
        <p:txBody>
          <a:bodyPr wrap="none" rtlCol="0">
            <a:spAutoFit/>
          </a:bodyPr>
          <a:lstStyle/>
          <a:p>
            <a:r>
              <a:rPr lang="de-DE" sz="4000" dirty="0">
                <a:solidFill>
                  <a:schemeClr val="accent1"/>
                </a:solidFill>
              </a:rPr>
              <a:t>Daten aus Hein 1990</a:t>
            </a:r>
          </a:p>
        </p:txBody>
      </p:sp>
      <p:pic>
        <p:nvPicPr>
          <p:cNvPr id="10" name="Grafik 9">
            <a:extLst>
              <a:ext uri="{FF2B5EF4-FFF2-40B4-BE49-F238E27FC236}">
                <a16:creationId xmlns:a16="http://schemas.microsoft.com/office/drawing/2014/main" id="{DC576478-4BB6-DD2F-E8A6-0FC77299D294}"/>
              </a:ext>
            </a:extLst>
          </p:cNvPr>
          <p:cNvPicPr>
            <a:picLocks noChangeAspect="1"/>
          </p:cNvPicPr>
          <p:nvPr/>
        </p:nvPicPr>
        <p:blipFill rotWithShape="1">
          <a:blip r:embed="rId3"/>
          <a:srcRect l="8222" t="17088"/>
          <a:stretch/>
        </p:blipFill>
        <p:spPr>
          <a:xfrm>
            <a:off x="479081" y="1526679"/>
            <a:ext cx="4491294" cy="4935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Grafik 13" descr="Ein Bild, das Text, Screenshot, Reihe, parallel enthält.&#10;&#10;Automatisch generierte Beschreibung">
            <a:extLst>
              <a:ext uri="{FF2B5EF4-FFF2-40B4-BE49-F238E27FC236}">
                <a16:creationId xmlns:a16="http://schemas.microsoft.com/office/drawing/2014/main" id="{D45B44FF-D9B0-8F93-E15B-5AE8F2551434}"/>
              </a:ext>
            </a:extLst>
          </p:cNvPr>
          <p:cNvPicPr>
            <a:picLocks noChangeAspect="1"/>
          </p:cNvPicPr>
          <p:nvPr/>
        </p:nvPicPr>
        <p:blipFill>
          <a:blip r:embed="rId4"/>
          <a:stretch>
            <a:fillRect/>
          </a:stretch>
        </p:blipFill>
        <p:spPr>
          <a:xfrm>
            <a:off x="5078445" y="1679892"/>
            <a:ext cx="7214613" cy="5153295"/>
          </a:xfrm>
          <a:prstGeom prst="rect">
            <a:avLst/>
          </a:prstGeom>
        </p:spPr>
      </p:pic>
      <p:sp>
        <p:nvSpPr>
          <p:cNvPr id="15" name="Textfeld 14">
            <a:extLst>
              <a:ext uri="{FF2B5EF4-FFF2-40B4-BE49-F238E27FC236}">
                <a16:creationId xmlns:a16="http://schemas.microsoft.com/office/drawing/2014/main" id="{A04B284C-8D1A-F8EF-0455-2B27E1E9416E}"/>
              </a:ext>
            </a:extLst>
          </p:cNvPr>
          <p:cNvSpPr txBox="1"/>
          <p:nvPr/>
        </p:nvSpPr>
        <p:spPr>
          <a:xfrm>
            <a:off x="5294585" y="988070"/>
            <a:ext cx="5329857" cy="1077218"/>
          </a:xfrm>
          <a:prstGeom prst="rect">
            <a:avLst/>
          </a:prstGeom>
          <a:noFill/>
        </p:spPr>
        <p:txBody>
          <a:bodyPr wrap="none" rtlCol="0">
            <a:spAutoFit/>
          </a:bodyPr>
          <a:lstStyle/>
          <a:p>
            <a:r>
              <a:rPr lang="de-DE" sz="3600" dirty="0"/>
              <a:t>Zeitraum 1970 bis 1986/87 </a:t>
            </a:r>
          </a:p>
          <a:p>
            <a:r>
              <a:rPr lang="de-DE" sz="2800" dirty="0"/>
              <a:t>(je ein Semester pro Studienjahr)</a:t>
            </a:r>
          </a:p>
        </p:txBody>
      </p:sp>
      <p:sp>
        <p:nvSpPr>
          <p:cNvPr id="3" name="Textfeld 2">
            <a:extLst>
              <a:ext uri="{FF2B5EF4-FFF2-40B4-BE49-F238E27FC236}">
                <a16:creationId xmlns:a16="http://schemas.microsoft.com/office/drawing/2014/main" id="{9BD774C6-9831-8676-C33D-76AA9C1C1C89}"/>
              </a:ext>
            </a:extLst>
          </p:cNvPr>
          <p:cNvSpPr txBox="1"/>
          <p:nvPr/>
        </p:nvSpPr>
        <p:spPr>
          <a:xfrm>
            <a:off x="5455403" y="6183824"/>
            <a:ext cx="4152483" cy="369332"/>
          </a:xfrm>
          <a:prstGeom prst="rect">
            <a:avLst/>
          </a:prstGeom>
          <a:noFill/>
        </p:spPr>
        <p:txBody>
          <a:bodyPr wrap="none" rtlCol="0">
            <a:spAutoFit/>
          </a:bodyPr>
          <a:lstStyle/>
          <a:p>
            <a:r>
              <a:rPr lang="de-DE" dirty="0"/>
              <a:t>Top-Autoren: mehr als 15 Veranstaltungen</a:t>
            </a:r>
          </a:p>
        </p:txBody>
      </p:sp>
    </p:spTree>
    <p:extLst>
      <p:ext uri="{BB962C8B-B14F-4D97-AF65-F5344CB8AC3E}">
        <p14:creationId xmlns:p14="http://schemas.microsoft.com/office/powerpoint/2010/main" val="2834325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D98128-09BC-F3C5-D9D7-F754F14B191F}"/>
              </a:ext>
            </a:extLst>
          </p:cNvPr>
          <p:cNvSpPr>
            <a:spLocks noGrp="1"/>
          </p:cNvSpPr>
          <p:nvPr>
            <p:ph type="title"/>
          </p:nvPr>
        </p:nvSpPr>
        <p:spPr>
          <a:xfrm>
            <a:off x="181969" y="1"/>
            <a:ext cx="10515600" cy="1016724"/>
          </a:xfrm>
        </p:spPr>
        <p:txBody>
          <a:bodyPr/>
          <a:lstStyle/>
          <a:p>
            <a:r>
              <a:rPr lang="de-DE" dirty="0"/>
              <a:t>Kanon über die Zeit</a:t>
            </a:r>
          </a:p>
        </p:txBody>
      </p:sp>
      <p:pic>
        <p:nvPicPr>
          <p:cNvPr id="4" name="Picture 2">
            <a:extLst>
              <a:ext uri="{FF2B5EF4-FFF2-40B4-BE49-F238E27FC236}">
                <a16:creationId xmlns:a16="http://schemas.microsoft.com/office/drawing/2014/main" id="{53DC57E2-4960-CAD7-48AA-3E7BE11A4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F155FC15-043E-2B31-B53D-AFC2F574C480}"/>
              </a:ext>
            </a:extLst>
          </p:cNvPr>
          <p:cNvSpPr txBox="1"/>
          <p:nvPr/>
        </p:nvSpPr>
        <p:spPr>
          <a:xfrm>
            <a:off x="6440105" y="308838"/>
            <a:ext cx="4491294" cy="707886"/>
          </a:xfrm>
          <a:prstGeom prst="rect">
            <a:avLst/>
          </a:prstGeom>
          <a:noFill/>
        </p:spPr>
        <p:txBody>
          <a:bodyPr wrap="none" rtlCol="0">
            <a:spAutoFit/>
          </a:bodyPr>
          <a:lstStyle/>
          <a:p>
            <a:r>
              <a:rPr lang="de-DE" sz="4000" dirty="0">
                <a:solidFill>
                  <a:schemeClr val="accent1"/>
                </a:solidFill>
              </a:rPr>
              <a:t>Daten aus Hein 1990</a:t>
            </a:r>
          </a:p>
        </p:txBody>
      </p:sp>
      <p:graphicFrame>
        <p:nvGraphicFramePr>
          <p:cNvPr id="3" name="Tabelle 2">
            <a:extLst>
              <a:ext uri="{FF2B5EF4-FFF2-40B4-BE49-F238E27FC236}">
                <a16:creationId xmlns:a16="http://schemas.microsoft.com/office/drawing/2014/main" id="{52029DE4-F98D-D69B-8D9B-E9F2B70EB5E2}"/>
              </a:ext>
            </a:extLst>
          </p:cNvPr>
          <p:cNvGraphicFramePr>
            <a:graphicFrameLocks noGrp="1"/>
          </p:cNvGraphicFramePr>
          <p:nvPr/>
        </p:nvGraphicFramePr>
        <p:xfrm>
          <a:off x="-25253" y="1496043"/>
          <a:ext cx="12242506" cy="2225040"/>
        </p:xfrm>
        <a:graphic>
          <a:graphicData uri="http://schemas.openxmlformats.org/drawingml/2006/table">
            <a:tbl>
              <a:tblPr firstRow="1" bandRow="1">
                <a:tableStyleId>{7DF18680-E054-41AD-8BC1-D1AEF772440D}</a:tableStyleId>
              </a:tblPr>
              <a:tblGrid>
                <a:gridCol w="4080835">
                  <a:extLst>
                    <a:ext uri="{9D8B030D-6E8A-4147-A177-3AD203B41FA5}">
                      <a16:colId xmlns:a16="http://schemas.microsoft.com/office/drawing/2014/main" val="686369639"/>
                    </a:ext>
                  </a:extLst>
                </a:gridCol>
                <a:gridCol w="2320548">
                  <a:extLst>
                    <a:ext uri="{9D8B030D-6E8A-4147-A177-3AD203B41FA5}">
                      <a16:colId xmlns:a16="http://schemas.microsoft.com/office/drawing/2014/main" val="3989947214"/>
                    </a:ext>
                  </a:extLst>
                </a:gridCol>
                <a:gridCol w="5841123">
                  <a:extLst>
                    <a:ext uri="{9D8B030D-6E8A-4147-A177-3AD203B41FA5}">
                      <a16:colId xmlns:a16="http://schemas.microsoft.com/office/drawing/2014/main" val="3310670545"/>
                    </a:ext>
                  </a:extLst>
                </a:gridCol>
              </a:tblGrid>
              <a:tr h="370840">
                <a:tc>
                  <a:txBody>
                    <a:bodyPr/>
                    <a:lstStyle/>
                    <a:p>
                      <a:endParaRPr lang="de-DE" sz="3200" dirty="0"/>
                    </a:p>
                  </a:txBody>
                  <a:tcPr/>
                </a:tc>
                <a:tc>
                  <a:txBody>
                    <a:bodyPr/>
                    <a:lstStyle/>
                    <a:p>
                      <a:r>
                        <a:rPr lang="de-DE" sz="3200" dirty="0"/>
                        <a:t>Insgesamt</a:t>
                      </a:r>
                    </a:p>
                  </a:txBody>
                  <a:tcPr/>
                </a:tc>
                <a:tc>
                  <a:txBody>
                    <a:bodyPr/>
                    <a:lstStyle/>
                    <a:p>
                      <a:r>
                        <a:rPr lang="de-DE" sz="3200" dirty="0"/>
                        <a:t>Top 100 </a:t>
                      </a:r>
                    </a:p>
                    <a:p>
                      <a:r>
                        <a:rPr lang="de-DE" sz="3200" dirty="0"/>
                        <a:t>(~mindestens 4 Veranstaltungen)</a:t>
                      </a:r>
                    </a:p>
                  </a:txBody>
                  <a:tcPr/>
                </a:tc>
                <a:extLst>
                  <a:ext uri="{0D108BD9-81ED-4DB2-BD59-A6C34878D82A}">
                    <a16:rowId xmlns:a16="http://schemas.microsoft.com/office/drawing/2014/main" val="4110809188"/>
                  </a:ext>
                </a:extLst>
              </a:tr>
              <a:tr h="370840">
                <a:tc>
                  <a:txBody>
                    <a:bodyPr/>
                    <a:lstStyle/>
                    <a:p>
                      <a:r>
                        <a:rPr lang="de-DE" sz="3200" dirty="0"/>
                        <a:t>Anteil Frauen</a:t>
                      </a:r>
                    </a:p>
                  </a:txBody>
                  <a:tcPr/>
                </a:tc>
                <a:tc>
                  <a:txBody>
                    <a:bodyPr/>
                    <a:lstStyle/>
                    <a:p>
                      <a:r>
                        <a:rPr lang="de-DE" sz="3200" dirty="0"/>
                        <a:t>8,5%</a:t>
                      </a:r>
                    </a:p>
                  </a:txBody>
                  <a:tcPr/>
                </a:tc>
                <a:tc>
                  <a:txBody>
                    <a:bodyPr/>
                    <a:lstStyle/>
                    <a:p>
                      <a:r>
                        <a:rPr lang="de-DE" sz="3200" dirty="0"/>
                        <a:t>5,1%</a:t>
                      </a:r>
                    </a:p>
                  </a:txBody>
                  <a:tcPr/>
                </a:tc>
                <a:extLst>
                  <a:ext uri="{0D108BD9-81ED-4DB2-BD59-A6C34878D82A}">
                    <a16:rowId xmlns:a16="http://schemas.microsoft.com/office/drawing/2014/main" val="942838363"/>
                  </a:ext>
                </a:extLst>
              </a:tr>
              <a:tr h="370840">
                <a:tc>
                  <a:txBody>
                    <a:bodyPr/>
                    <a:lstStyle/>
                    <a:p>
                      <a:r>
                        <a:rPr lang="de-DE" sz="3200" dirty="0"/>
                        <a:t>Anteil Männer</a:t>
                      </a:r>
                    </a:p>
                  </a:txBody>
                  <a:tcPr/>
                </a:tc>
                <a:tc>
                  <a:txBody>
                    <a:bodyPr/>
                    <a:lstStyle/>
                    <a:p>
                      <a:r>
                        <a:rPr lang="de-DE" sz="3200" dirty="0"/>
                        <a:t>91,5%</a:t>
                      </a:r>
                    </a:p>
                  </a:txBody>
                  <a:tcPr/>
                </a:tc>
                <a:tc>
                  <a:txBody>
                    <a:bodyPr/>
                    <a:lstStyle/>
                    <a:p>
                      <a:r>
                        <a:rPr lang="de-DE" sz="3200" dirty="0"/>
                        <a:t>94,9%</a:t>
                      </a:r>
                    </a:p>
                  </a:txBody>
                  <a:tcPr/>
                </a:tc>
                <a:extLst>
                  <a:ext uri="{0D108BD9-81ED-4DB2-BD59-A6C34878D82A}">
                    <a16:rowId xmlns:a16="http://schemas.microsoft.com/office/drawing/2014/main" val="2845927109"/>
                  </a:ext>
                </a:extLst>
              </a:tr>
            </a:tbl>
          </a:graphicData>
        </a:graphic>
      </p:graphicFrame>
      <p:sp>
        <p:nvSpPr>
          <p:cNvPr id="5" name="Textfeld 4">
            <a:extLst>
              <a:ext uri="{FF2B5EF4-FFF2-40B4-BE49-F238E27FC236}">
                <a16:creationId xmlns:a16="http://schemas.microsoft.com/office/drawing/2014/main" id="{8CEC3467-2CBD-6F53-6430-927AA769D8FF}"/>
              </a:ext>
            </a:extLst>
          </p:cNvPr>
          <p:cNvSpPr txBox="1"/>
          <p:nvPr/>
        </p:nvSpPr>
        <p:spPr>
          <a:xfrm>
            <a:off x="319477" y="955964"/>
            <a:ext cx="6684650" cy="584775"/>
          </a:xfrm>
          <a:prstGeom prst="rect">
            <a:avLst/>
          </a:prstGeom>
          <a:noFill/>
        </p:spPr>
        <p:txBody>
          <a:bodyPr wrap="none" rtlCol="0">
            <a:spAutoFit/>
          </a:bodyPr>
          <a:lstStyle/>
          <a:p>
            <a:r>
              <a:rPr lang="de-DE" sz="3200" dirty="0"/>
              <a:t>Hein 1990 (Zeitraum 1970 bis 1986/87)</a:t>
            </a:r>
          </a:p>
        </p:txBody>
      </p:sp>
      <p:sp>
        <p:nvSpPr>
          <p:cNvPr id="13" name="Textfeld 12">
            <a:extLst>
              <a:ext uri="{FF2B5EF4-FFF2-40B4-BE49-F238E27FC236}">
                <a16:creationId xmlns:a16="http://schemas.microsoft.com/office/drawing/2014/main" id="{614FF961-2F8D-ED50-0531-6308CDE7E1B2}"/>
              </a:ext>
            </a:extLst>
          </p:cNvPr>
          <p:cNvSpPr txBox="1"/>
          <p:nvPr/>
        </p:nvSpPr>
        <p:spPr>
          <a:xfrm>
            <a:off x="181969" y="4172601"/>
            <a:ext cx="11093591" cy="954107"/>
          </a:xfrm>
          <a:prstGeom prst="rect">
            <a:avLst/>
          </a:prstGeom>
          <a:noFill/>
        </p:spPr>
        <p:txBody>
          <a:bodyPr wrap="square" rtlCol="0">
            <a:spAutoFit/>
          </a:bodyPr>
          <a:lstStyle/>
          <a:p>
            <a:r>
              <a:rPr lang="de-DE" sz="2800" dirty="0"/>
              <a:t>durchschnittlicher Frauen-Anteil an Titel-Nennungen für deutsche Unis (ohne Marburg) heute: 10,8% weiblich, 89,2% männlich</a:t>
            </a:r>
            <a:endParaRPr lang="de-DE" dirty="0"/>
          </a:p>
        </p:txBody>
      </p:sp>
      <p:graphicFrame>
        <p:nvGraphicFramePr>
          <p:cNvPr id="9" name="Tabelle 8">
            <a:extLst>
              <a:ext uri="{FF2B5EF4-FFF2-40B4-BE49-F238E27FC236}">
                <a16:creationId xmlns:a16="http://schemas.microsoft.com/office/drawing/2014/main" id="{A9147E8E-2055-6BA7-B196-AFE7C09FAFDD}"/>
              </a:ext>
            </a:extLst>
          </p:cNvPr>
          <p:cNvGraphicFramePr>
            <a:graphicFrameLocks noGrp="1"/>
          </p:cNvGraphicFramePr>
          <p:nvPr/>
        </p:nvGraphicFramePr>
        <p:xfrm>
          <a:off x="1123662" y="5215990"/>
          <a:ext cx="11093592" cy="1556107"/>
        </p:xfrm>
        <a:graphic>
          <a:graphicData uri="http://schemas.openxmlformats.org/drawingml/2006/table">
            <a:tbl>
              <a:tblPr/>
              <a:tblGrid>
                <a:gridCol w="4447212">
                  <a:extLst>
                    <a:ext uri="{9D8B030D-6E8A-4147-A177-3AD203B41FA5}">
                      <a16:colId xmlns:a16="http://schemas.microsoft.com/office/drawing/2014/main" val="3561773489"/>
                    </a:ext>
                  </a:extLst>
                </a:gridCol>
                <a:gridCol w="537573">
                  <a:extLst>
                    <a:ext uri="{9D8B030D-6E8A-4147-A177-3AD203B41FA5}">
                      <a16:colId xmlns:a16="http://schemas.microsoft.com/office/drawing/2014/main" val="3335287059"/>
                    </a:ext>
                  </a:extLst>
                </a:gridCol>
                <a:gridCol w="513139">
                  <a:extLst>
                    <a:ext uri="{9D8B030D-6E8A-4147-A177-3AD203B41FA5}">
                      <a16:colId xmlns:a16="http://schemas.microsoft.com/office/drawing/2014/main" val="1207532461"/>
                    </a:ext>
                  </a:extLst>
                </a:gridCol>
                <a:gridCol w="610880">
                  <a:extLst>
                    <a:ext uri="{9D8B030D-6E8A-4147-A177-3AD203B41FA5}">
                      <a16:colId xmlns:a16="http://schemas.microsoft.com/office/drawing/2014/main" val="583114852"/>
                    </a:ext>
                  </a:extLst>
                </a:gridCol>
                <a:gridCol w="1075151">
                  <a:extLst>
                    <a:ext uri="{9D8B030D-6E8A-4147-A177-3AD203B41FA5}">
                      <a16:colId xmlns:a16="http://schemas.microsoft.com/office/drawing/2014/main" val="976232602"/>
                    </a:ext>
                  </a:extLst>
                </a:gridCol>
                <a:gridCol w="635317">
                  <a:extLst>
                    <a:ext uri="{9D8B030D-6E8A-4147-A177-3AD203B41FA5}">
                      <a16:colId xmlns:a16="http://schemas.microsoft.com/office/drawing/2014/main" val="1318192051"/>
                    </a:ext>
                  </a:extLst>
                </a:gridCol>
                <a:gridCol w="610880">
                  <a:extLst>
                    <a:ext uri="{9D8B030D-6E8A-4147-A177-3AD203B41FA5}">
                      <a16:colId xmlns:a16="http://schemas.microsoft.com/office/drawing/2014/main" val="2783924240"/>
                    </a:ext>
                  </a:extLst>
                </a:gridCol>
                <a:gridCol w="977410">
                  <a:extLst>
                    <a:ext uri="{9D8B030D-6E8A-4147-A177-3AD203B41FA5}">
                      <a16:colId xmlns:a16="http://schemas.microsoft.com/office/drawing/2014/main" val="3821579394"/>
                    </a:ext>
                  </a:extLst>
                </a:gridCol>
                <a:gridCol w="684186">
                  <a:extLst>
                    <a:ext uri="{9D8B030D-6E8A-4147-A177-3AD203B41FA5}">
                      <a16:colId xmlns:a16="http://schemas.microsoft.com/office/drawing/2014/main" val="1558452757"/>
                    </a:ext>
                  </a:extLst>
                </a:gridCol>
                <a:gridCol w="1001844">
                  <a:extLst>
                    <a:ext uri="{9D8B030D-6E8A-4147-A177-3AD203B41FA5}">
                      <a16:colId xmlns:a16="http://schemas.microsoft.com/office/drawing/2014/main" val="3591122193"/>
                    </a:ext>
                  </a:extLst>
                </a:gridCol>
              </a:tblGrid>
              <a:tr h="414889">
                <a:tc>
                  <a:txBody>
                    <a:bodyPr/>
                    <a:lstStyle/>
                    <a:p>
                      <a:br>
                        <a:rPr lang="de-DE" sz="1600">
                          <a:effectLst/>
                          <a:latin typeface="Helvetica" pitchFamily="2" charset="0"/>
                        </a:rPr>
                      </a:br>
                      <a:endParaRPr lang="de-DE" sz="1600">
                        <a:effectLst/>
                        <a:latin typeface="Helvetica" pitchFamily="2" charset="0"/>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wien</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graz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basel</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chemnitz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erfurt</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halle</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marburg</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mainz</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de-DE" sz="1600" b="1">
                          <a:solidFill>
                            <a:srgbClr val="000000"/>
                          </a:solidFill>
                          <a:effectLst/>
                          <a:latin typeface="Helvetica Neue" panose="02000503000000020004" pitchFamily="2" charset="0"/>
                        </a:rPr>
                        <a:t>stuttgart</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89215629"/>
                  </a:ext>
                </a:extLst>
              </a:tr>
              <a:tr h="380533">
                <a:tc>
                  <a:txBody>
                    <a:bodyPr/>
                    <a:lstStyle/>
                    <a:p>
                      <a:r>
                        <a:rPr lang="de-DE" sz="1600" b="1" dirty="0" err="1">
                          <a:solidFill>
                            <a:srgbClr val="000000"/>
                          </a:solidFill>
                          <a:effectLst/>
                          <a:latin typeface="Helvetica Neue" panose="02000503000000020004" pitchFamily="2" charset="0"/>
                        </a:rPr>
                        <a:t>Total_Mentions</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DE" sz="1600">
                          <a:solidFill>
                            <a:srgbClr val="000000"/>
                          </a:solidFill>
                          <a:effectLst/>
                          <a:latin typeface="Helvetica Neue" panose="02000503000000020004" pitchFamily="2" charset="0"/>
                        </a:rPr>
                        <a:t>29.0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33.0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57.0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17.0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14.0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151.0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34.0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76.0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0048224"/>
                  </a:ext>
                </a:extLst>
              </a:tr>
              <a:tr h="236331">
                <a:tc>
                  <a:txBody>
                    <a:bodyPr/>
                    <a:lstStyle/>
                    <a:p>
                      <a:r>
                        <a:rPr lang="de-DE" sz="1600" b="1">
                          <a:solidFill>
                            <a:srgbClr val="000000"/>
                          </a:solidFill>
                          <a:effectLst/>
                          <a:latin typeface="Helvetica Neue" panose="02000503000000020004" pitchFamily="2" charset="0"/>
                        </a:rPr>
                        <a:t>Anteil Weiblich an allen Erwähnungen</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DE" sz="1600" dirty="0">
                          <a:solidFill>
                            <a:srgbClr val="000000"/>
                          </a:solidFill>
                          <a:effectLst/>
                          <a:latin typeface="Helvetica Neue" panose="02000503000000020004" pitchFamily="2" charset="0"/>
                        </a:rPr>
                        <a:t>37.9</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18.2</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12.3</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0.0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14.3</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11.9</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0.0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11.8</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15.8</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2146452"/>
                  </a:ext>
                </a:extLst>
              </a:tr>
              <a:tr h="308432">
                <a:tc>
                  <a:txBody>
                    <a:bodyPr/>
                    <a:lstStyle/>
                    <a:p>
                      <a:r>
                        <a:rPr lang="de-DE" sz="1600" b="1">
                          <a:solidFill>
                            <a:srgbClr val="000000"/>
                          </a:solidFill>
                          <a:effectLst/>
                          <a:latin typeface="Helvetica Neue" panose="02000503000000020004" pitchFamily="2" charset="0"/>
                        </a:rPr>
                        <a:t>Anteil Männlich an allen Erwähnungen</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DE" sz="1600" dirty="0">
                          <a:solidFill>
                            <a:srgbClr val="000000"/>
                          </a:solidFill>
                          <a:effectLst/>
                          <a:latin typeface="Helvetica Neue" panose="02000503000000020004" pitchFamily="2" charset="0"/>
                        </a:rPr>
                        <a:t>62.1</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81.8</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87.7</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85.7</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88.1</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a:solidFill>
                            <a:srgbClr val="000000"/>
                          </a:solidFill>
                          <a:effectLst/>
                          <a:latin typeface="Helvetica Neue" panose="02000503000000020004" pitchFamily="2" charset="0"/>
                        </a:rPr>
                        <a:t>1.0</a:t>
                      </a:r>
                      <a:endParaRPr lang="de-DE" sz="160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88.2</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1600" dirty="0">
                          <a:solidFill>
                            <a:srgbClr val="000000"/>
                          </a:solidFill>
                          <a:effectLst/>
                          <a:latin typeface="Helvetica Neue" panose="02000503000000020004" pitchFamily="2" charset="0"/>
                        </a:rPr>
                        <a:t>84.2</a:t>
                      </a:r>
                      <a:endParaRPr lang="de-DE" sz="1600" dirty="0">
                        <a:effectLst/>
                      </a:endParaRPr>
                    </a:p>
                  </a:txBody>
                  <a:tcPr marL="33369" marR="33369" marT="33369" marB="333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7414834"/>
                  </a:ext>
                </a:extLst>
              </a:tr>
            </a:tbl>
          </a:graphicData>
        </a:graphic>
      </p:graphicFrame>
    </p:spTree>
    <p:extLst>
      <p:ext uri="{BB962C8B-B14F-4D97-AF65-F5344CB8AC3E}">
        <p14:creationId xmlns:p14="http://schemas.microsoft.com/office/powerpoint/2010/main" val="239444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4F5380AB-DA59-117E-A3AF-87C2EA98811D}"/>
              </a:ext>
            </a:extLst>
          </p:cNvPr>
          <p:cNvSpPr txBox="1">
            <a:spLocks/>
          </p:cNvSpPr>
          <p:nvPr/>
        </p:nvSpPr>
        <p:spPr>
          <a:xfrm>
            <a:off x="181969" y="1"/>
            <a:ext cx="10515600" cy="1016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Kanon über die Zeit</a:t>
            </a:r>
            <a:endParaRPr lang="de-DE" dirty="0"/>
          </a:p>
        </p:txBody>
      </p:sp>
      <p:sp>
        <p:nvSpPr>
          <p:cNvPr id="6" name="Textfeld 5">
            <a:extLst>
              <a:ext uri="{FF2B5EF4-FFF2-40B4-BE49-F238E27FC236}">
                <a16:creationId xmlns:a16="http://schemas.microsoft.com/office/drawing/2014/main" id="{E223EB10-D062-FF61-867A-25BA42D11D48}"/>
              </a:ext>
            </a:extLst>
          </p:cNvPr>
          <p:cNvSpPr txBox="1"/>
          <p:nvPr/>
        </p:nvSpPr>
        <p:spPr>
          <a:xfrm>
            <a:off x="319477" y="955964"/>
            <a:ext cx="7826996" cy="1569660"/>
          </a:xfrm>
          <a:prstGeom prst="rect">
            <a:avLst/>
          </a:prstGeom>
          <a:noFill/>
        </p:spPr>
        <p:txBody>
          <a:bodyPr wrap="square" rtlCol="0">
            <a:spAutoFit/>
          </a:bodyPr>
          <a:lstStyle/>
          <a:p>
            <a:r>
              <a:rPr lang="de-DE" sz="3200" b="1" dirty="0"/>
              <a:t>Rang-Korrelation zwischen</a:t>
            </a:r>
          </a:p>
          <a:p>
            <a:r>
              <a:rPr lang="de-DE" sz="3200" dirty="0"/>
              <a:t>Top 100 aus Hein 1990 und </a:t>
            </a:r>
          </a:p>
          <a:p>
            <a:r>
              <a:rPr lang="de-DE" sz="3200" dirty="0"/>
              <a:t>Top 100 für Deutschland</a:t>
            </a:r>
          </a:p>
        </p:txBody>
      </p:sp>
      <p:graphicFrame>
        <p:nvGraphicFramePr>
          <p:cNvPr id="7" name="Tabelle 6">
            <a:extLst>
              <a:ext uri="{FF2B5EF4-FFF2-40B4-BE49-F238E27FC236}">
                <a16:creationId xmlns:a16="http://schemas.microsoft.com/office/drawing/2014/main" id="{A9359FC0-F90C-3D89-9EA5-ADF383951A23}"/>
              </a:ext>
            </a:extLst>
          </p:cNvPr>
          <p:cNvGraphicFramePr>
            <a:graphicFrameLocks noGrp="1"/>
          </p:cNvGraphicFramePr>
          <p:nvPr/>
        </p:nvGraphicFramePr>
        <p:xfrm>
          <a:off x="5727239" y="394343"/>
          <a:ext cx="5946204" cy="1532220"/>
        </p:xfrm>
        <a:graphic>
          <a:graphicData uri="http://schemas.openxmlformats.org/drawingml/2006/table">
            <a:tbl>
              <a:tblPr/>
              <a:tblGrid>
                <a:gridCol w="2034458">
                  <a:extLst>
                    <a:ext uri="{9D8B030D-6E8A-4147-A177-3AD203B41FA5}">
                      <a16:colId xmlns:a16="http://schemas.microsoft.com/office/drawing/2014/main" val="115968192"/>
                    </a:ext>
                  </a:extLst>
                </a:gridCol>
                <a:gridCol w="2039767">
                  <a:extLst>
                    <a:ext uri="{9D8B030D-6E8A-4147-A177-3AD203B41FA5}">
                      <a16:colId xmlns:a16="http://schemas.microsoft.com/office/drawing/2014/main" val="2626453238"/>
                    </a:ext>
                  </a:extLst>
                </a:gridCol>
                <a:gridCol w="1871979">
                  <a:extLst>
                    <a:ext uri="{9D8B030D-6E8A-4147-A177-3AD203B41FA5}">
                      <a16:colId xmlns:a16="http://schemas.microsoft.com/office/drawing/2014/main" val="1353545544"/>
                    </a:ext>
                  </a:extLst>
                </a:gridCol>
              </a:tblGrid>
              <a:tr h="587607">
                <a:tc>
                  <a:txBody>
                    <a:bodyPr/>
                    <a:lstStyle/>
                    <a:p>
                      <a:r>
                        <a:rPr lang="de-DE" sz="2400" b="1" dirty="0">
                          <a:solidFill>
                            <a:srgbClr val="000000"/>
                          </a:solidFill>
                          <a:effectLst/>
                          <a:latin typeface="Helvetica Neue" panose="02000503000000020004" pitchFamily="2" charset="0"/>
                        </a:rPr>
                        <a:t>Top</a:t>
                      </a:r>
                      <a:endParaRPr lang="de-DE" sz="24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400" b="1" dirty="0">
                          <a:solidFill>
                            <a:srgbClr val="000000"/>
                          </a:solidFill>
                          <a:effectLst/>
                          <a:latin typeface="Helvetica Neue" panose="02000503000000020004" pitchFamily="2" charset="0"/>
                        </a:rPr>
                        <a:t>Hein-D (Titel)</a:t>
                      </a:r>
                      <a:endParaRPr lang="de-DE" sz="24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400" b="1" dirty="0">
                          <a:effectLst/>
                        </a:rPr>
                        <a:t>Hein-D (Inhalt)</a:t>
                      </a: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63137170"/>
                  </a:ext>
                </a:extLst>
              </a:tr>
              <a:tr h="587607">
                <a:tc>
                  <a:txBody>
                    <a:bodyPr/>
                    <a:lstStyle/>
                    <a:p>
                      <a:r>
                        <a:rPr lang="de-DE" sz="2400" dirty="0">
                          <a:solidFill>
                            <a:srgbClr val="000000"/>
                          </a:solidFill>
                          <a:effectLst/>
                          <a:latin typeface="Helvetica Neue" panose="02000503000000020004" pitchFamily="2" charset="0"/>
                        </a:rPr>
                        <a:t>100 (gemeinsam)</a:t>
                      </a:r>
                      <a:endParaRPr lang="de-DE" sz="24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r>
                        <a:rPr lang="de-DE" sz="2400" dirty="0"/>
                        <a:t>0.418</a:t>
                      </a:r>
                      <a:endParaRPr lang="de-DE" sz="24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de-DE" sz="2400" dirty="0"/>
                        <a:t>0.489</a:t>
                      </a:r>
                      <a:endParaRPr lang="de-DE" sz="2400" dirty="0">
                        <a:effectLst/>
                      </a:endParaRPr>
                    </a:p>
                  </a:txBody>
                  <a:tcPr marL="17295" marR="17295" marT="17295" marB="1729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12673"/>
                  </a:ext>
                </a:extLst>
              </a:tr>
            </a:tbl>
          </a:graphicData>
        </a:graphic>
      </p:graphicFrame>
      <p:pic>
        <p:nvPicPr>
          <p:cNvPr id="16" name="Grafik 15" descr="Ein Bild, das Screenshot, Reihe, Text, Diagramm enthält.&#10;&#10;Automatisch generierte Beschreibung">
            <a:extLst>
              <a:ext uri="{FF2B5EF4-FFF2-40B4-BE49-F238E27FC236}">
                <a16:creationId xmlns:a16="http://schemas.microsoft.com/office/drawing/2014/main" id="{C645022E-D6CC-2A8B-DF02-0D1B92317918}"/>
              </a:ext>
            </a:extLst>
          </p:cNvPr>
          <p:cNvPicPr>
            <a:picLocks noChangeAspect="1"/>
          </p:cNvPicPr>
          <p:nvPr/>
        </p:nvPicPr>
        <p:blipFill>
          <a:blip r:embed="rId2"/>
          <a:stretch>
            <a:fillRect/>
          </a:stretch>
        </p:blipFill>
        <p:spPr>
          <a:xfrm>
            <a:off x="1460665" y="2684813"/>
            <a:ext cx="7772400" cy="3886200"/>
          </a:xfrm>
          <a:prstGeom prst="rect">
            <a:avLst/>
          </a:prstGeom>
        </p:spPr>
      </p:pic>
    </p:spTree>
    <p:extLst>
      <p:ext uri="{BB962C8B-B14F-4D97-AF65-F5344CB8AC3E}">
        <p14:creationId xmlns:p14="http://schemas.microsoft.com/office/powerpoint/2010/main" val="12962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614BA-8360-F736-27FB-F09820476F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0957BE4-6F07-8E2D-37BF-784F3ED60A4F}"/>
              </a:ext>
            </a:extLst>
          </p:cNvPr>
          <p:cNvSpPr>
            <a:spLocks noGrp="1"/>
          </p:cNvSpPr>
          <p:nvPr>
            <p:ph type="title"/>
          </p:nvPr>
        </p:nvSpPr>
        <p:spPr/>
        <p:txBody>
          <a:bodyPr/>
          <a:lstStyle/>
          <a:p>
            <a:r>
              <a:rPr lang="de-DE" b="1" dirty="0"/>
              <a:t>Datenerhebung</a:t>
            </a:r>
            <a:r>
              <a:rPr lang="de-DE" dirty="0"/>
              <a:t>: </a:t>
            </a:r>
            <a:br>
              <a:rPr lang="de-DE" dirty="0"/>
            </a:br>
            <a:r>
              <a:rPr lang="de-DE" dirty="0" err="1"/>
              <a:t>Scraping</a:t>
            </a:r>
            <a:endParaRPr lang="de-DE" dirty="0"/>
          </a:p>
        </p:txBody>
      </p:sp>
      <p:sp>
        <p:nvSpPr>
          <p:cNvPr id="3" name="Inhaltsplatzhalter 2">
            <a:extLst>
              <a:ext uri="{FF2B5EF4-FFF2-40B4-BE49-F238E27FC236}">
                <a16:creationId xmlns:a16="http://schemas.microsoft.com/office/drawing/2014/main" id="{A750566C-D74A-9827-DED1-B3984B757060}"/>
              </a:ext>
            </a:extLst>
          </p:cNvPr>
          <p:cNvSpPr>
            <a:spLocks noGrp="1"/>
          </p:cNvSpPr>
          <p:nvPr>
            <p:ph idx="1"/>
          </p:nvPr>
        </p:nvSpPr>
        <p:spPr>
          <a:xfrm>
            <a:off x="389787" y="1899955"/>
            <a:ext cx="5401413" cy="4351338"/>
          </a:xfrm>
        </p:spPr>
        <p:txBody>
          <a:bodyPr/>
          <a:lstStyle/>
          <a:p>
            <a:r>
              <a:rPr lang="de-DE" dirty="0"/>
              <a:t>Auslesen des Online-Vorlesungsverzeichnisses</a:t>
            </a:r>
          </a:p>
          <a:p>
            <a:r>
              <a:rPr lang="de-DE" dirty="0"/>
              <a:t>wenn nötig: neue Ziehung aus der Population</a:t>
            </a:r>
          </a:p>
        </p:txBody>
      </p:sp>
      <p:pic>
        <p:nvPicPr>
          <p:cNvPr id="4" name="Picture 2">
            <a:extLst>
              <a:ext uri="{FF2B5EF4-FFF2-40B4-BE49-F238E27FC236}">
                <a16:creationId xmlns:a16="http://schemas.microsoft.com/office/drawing/2014/main" id="{ADC7AB59-32B8-4DD8-C59E-14407199F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041634AD-2F3F-F8EE-3548-4579CF4A9019}"/>
              </a:ext>
            </a:extLst>
          </p:cNvPr>
          <p:cNvPicPr>
            <a:picLocks noChangeAspect="1"/>
          </p:cNvPicPr>
          <p:nvPr/>
        </p:nvPicPr>
        <p:blipFill>
          <a:blip r:embed="rId3"/>
          <a:stretch>
            <a:fillRect/>
          </a:stretch>
        </p:blipFill>
        <p:spPr>
          <a:xfrm>
            <a:off x="6400802" y="407034"/>
            <a:ext cx="4605964" cy="3335353"/>
          </a:xfrm>
          <a:prstGeom prst="rect">
            <a:avLst/>
          </a:prstGeom>
          <a:ln>
            <a:solidFill>
              <a:schemeClr val="tx1"/>
            </a:solidFill>
          </a:ln>
        </p:spPr>
      </p:pic>
      <p:pic>
        <p:nvPicPr>
          <p:cNvPr id="8" name="Grafik 7">
            <a:extLst>
              <a:ext uri="{FF2B5EF4-FFF2-40B4-BE49-F238E27FC236}">
                <a16:creationId xmlns:a16="http://schemas.microsoft.com/office/drawing/2014/main" id="{4484284D-202F-DF94-14C2-76A09F9A7641}"/>
              </a:ext>
            </a:extLst>
          </p:cNvPr>
          <p:cNvPicPr>
            <a:picLocks noChangeAspect="1"/>
          </p:cNvPicPr>
          <p:nvPr/>
        </p:nvPicPr>
        <p:blipFill>
          <a:blip r:embed="rId4"/>
          <a:stretch>
            <a:fillRect/>
          </a:stretch>
        </p:blipFill>
        <p:spPr>
          <a:xfrm>
            <a:off x="7694301" y="3304012"/>
            <a:ext cx="4268111" cy="2537354"/>
          </a:xfrm>
          <a:prstGeom prst="rect">
            <a:avLst/>
          </a:prstGeom>
          <a:ln>
            <a:solidFill>
              <a:schemeClr val="tx1"/>
            </a:solidFill>
          </a:ln>
        </p:spPr>
      </p:pic>
      <p:pic>
        <p:nvPicPr>
          <p:cNvPr id="9" name="Grafik 8">
            <a:extLst>
              <a:ext uri="{FF2B5EF4-FFF2-40B4-BE49-F238E27FC236}">
                <a16:creationId xmlns:a16="http://schemas.microsoft.com/office/drawing/2014/main" id="{9926FEEC-1F6D-EE93-A193-F3EE0E175F8B}"/>
              </a:ext>
            </a:extLst>
          </p:cNvPr>
          <p:cNvPicPr>
            <a:picLocks noChangeAspect="1"/>
          </p:cNvPicPr>
          <p:nvPr/>
        </p:nvPicPr>
        <p:blipFill>
          <a:blip r:embed="rId5"/>
          <a:stretch>
            <a:fillRect/>
          </a:stretch>
        </p:blipFill>
        <p:spPr>
          <a:xfrm>
            <a:off x="3443095" y="3429000"/>
            <a:ext cx="4004122" cy="2380415"/>
          </a:xfrm>
          <a:prstGeom prst="rect">
            <a:avLst/>
          </a:prstGeom>
          <a:ln>
            <a:solidFill>
              <a:schemeClr val="tx1"/>
            </a:solidFill>
          </a:ln>
        </p:spPr>
      </p:pic>
      <p:pic>
        <p:nvPicPr>
          <p:cNvPr id="10" name="Grafik 9">
            <a:extLst>
              <a:ext uri="{FF2B5EF4-FFF2-40B4-BE49-F238E27FC236}">
                <a16:creationId xmlns:a16="http://schemas.microsoft.com/office/drawing/2014/main" id="{1B5857C5-95F1-C456-AE7B-8D91548FB360}"/>
              </a:ext>
            </a:extLst>
          </p:cNvPr>
          <p:cNvPicPr>
            <a:picLocks noChangeAspect="1"/>
          </p:cNvPicPr>
          <p:nvPr/>
        </p:nvPicPr>
        <p:blipFill>
          <a:blip r:embed="rId6"/>
          <a:stretch>
            <a:fillRect/>
          </a:stretch>
        </p:blipFill>
        <p:spPr>
          <a:xfrm>
            <a:off x="229588" y="4572689"/>
            <a:ext cx="4479076" cy="2080183"/>
          </a:xfrm>
          <a:prstGeom prst="rect">
            <a:avLst/>
          </a:prstGeom>
          <a:ln>
            <a:solidFill>
              <a:schemeClr val="tx1"/>
            </a:solidFill>
          </a:ln>
        </p:spPr>
      </p:pic>
    </p:spTree>
    <p:extLst>
      <p:ext uri="{BB962C8B-B14F-4D97-AF65-F5344CB8AC3E}">
        <p14:creationId xmlns:p14="http://schemas.microsoft.com/office/powerpoint/2010/main" val="372222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AEF76F-C627-02D9-0751-76DD99497749}"/>
              </a:ext>
            </a:extLst>
          </p:cNvPr>
          <p:cNvSpPr>
            <a:spLocks noGrp="1"/>
          </p:cNvSpPr>
          <p:nvPr>
            <p:ph type="title"/>
          </p:nvPr>
        </p:nvSpPr>
        <p:spPr>
          <a:xfrm>
            <a:off x="181969" y="96115"/>
            <a:ext cx="8449413" cy="838143"/>
          </a:xfrm>
        </p:spPr>
        <p:txBody>
          <a:bodyPr>
            <a:normAutofit/>
          </a:bodyPr>
          <a:lstStyle/>
          <a:p>
            <a:r>
              <a:rPr lang="de-DE" sz="3200" b="1" dirty="0"/>
              <a:t>Datenerhebung</a:t>
            </a:r>
            <a:r>
              <a:rPr lang="de-DE" sz="3200" dirty="0"/>
              <a:t>: Übersicht über Stichprobe</a:t>
            </a:r>
          </a:p>
        </p:txBody>
      </p:sp>
      <p:sp>
        <p:nvSpPr>
          <p:cNvPr id="3" name="Inhaltsplatzhalter 2">
            <a:extLst>
              <a:ext uri="{FF2B5EF4-FFF2-40B4-BE49-F238E27FC236}">
                <a16:creationId xmlns:a16="http://schemas.microsoft.com/office/drawing/2014/main" id="{53F646D2-4715-8F31-8E03-9A2CF3DBEA61}"/>
              </a:ext>
            </a:extLst>
          </p:cNvPr>
          <p:cNvSpPr>
            <a:spLocks noGrp="1"/>
          </p:cNvSpPr>
          <p:nvPr>
            <p:ph idx="1"/>
          </p:nvPr>
        </p:nvSpPr>
        <p:spPr>
          <a:xfrm>
            <a:off x="181969" y="861994"/>
            <a:ext cx="10515600" cy="578870"/>
          </a:xfrm>
        </p:spPr>
        <p:txBody>
          <a:bodyPr>
            <a:normAutofit/>
          </a:bodyPr>
          <a:lstStyle/>
          <a:p>
            <a:pPr marL="0" indent="0">
              <a:buNone/>
            </a:pPr>
            <a:r>
              <a:rPr lang="de-DE" dirty="0"/>
              <a:t>Ausgewählte Universitäten:</a:t>
            </a:r>
          </a:p>
          <a:p>
            <a:pPr marL="0" indent="0">
              <a:buNone/>
            </a:pPr>
            <a:endParaRPr lang="de-DE" dirty="0"/>
          </a:p>
        </p:txBody>
      </p:sp>
      <p:pic>
        <p:nvPicPr>
          <p:cNvPr id="4" name="Picture 2">
            <a:extLst>
              <a:ext uri="{FF2B5EF4-FFF2-40B4-BE49-F238E27FC236}">
                <a16:creationId xmlns:a16="http://schemas.microsoft.com/office/drawing/2014/main" id="{7A68265A-28D8-228A-4402-FA413AEAC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Text, Screenshot, Design enthält.&#10;&#10;Automatisch generierte Beschreibung">
            <a:extLst>
              <a:ext uri="{FF2B5EF4-FFF2-40B4-BE49-F238E27FC236}">
                <a16:creationId xmlns:a16="http://schemas.microsoft.com/office/drawing/2014/main" id="{00A53F52-9A35-877A-04B9-0A975D9F253B}"/>
              </a:ext>
            </a:extLst>
          </p:cNvPr>
          <p:cNvPicPr>
            <a:picLocks noChangeAspect="1"/>
          </p:cNvPicPr>
          <p:nvPr/>
        </p:nvPicPr>
        <p:blipFill>
          <a:blip r:embed="rId3"/>
          <a:stretch>
            <a:fillRect/>
          </a:stretch>
        </p:blipFill>
        <p:spPr>
          <a:xfrm>
            <a:off x="7620000" y="0"/>
            <a:ext cx="4572000" cy="6858000"/>
          </a:xfrm>
          <a:prstGeom prst="rect">
            <a:avLst/>
          </a:prstGeom>
        </p:spPr>
      </p:pic>
      <p:graphicFrame>
        <p:nvGraphicFramePr>
          <p:cNvPr id="5" name="Tabelle 4">
            <a:extLst>
              <a:ext uri="{FF2B5EF4-FFF2-40B4-BE49-F238E27FC236}">
                <a16:creationId xmlns:a16="http://schemas.microsoft.com/office/drawing/2014/main" id="{5CAA3828-CB22-5E96-CE43-C929E2BB8CBC}"/>
              </a:ext>
            </a:extLst>
          </p:cNvPr>
          <p:cNvGraphicFramePr>
            <a:graphicFrameLocks noGrp="1"/>
          </p:cNvGraphicFramePr>
          <p:nvPr>
            <p:extLst>
              <p:ext uri="{D42A27DB-BD31-4B8C-83A1-F6EECF244321}">
                <p14:modId xmlns:p14="http://schemas.microsoft.com/office/powerpoint/2010/main" val="1453123951"/>
              </p:ext>
            </p:extLst>
          </p:nvPr>
        </p:nvGraphicFramePr>
        <p:xfrm>
          <a:off x="741224" y="4159124"/>
          <a:ext cx="5887571" cy="1483360"/>
        </p:xfrm>
        <a:graphic>
          <a:graphicData uri="http://schemas.openxmlformats.org/drawingml/2006/table">
            <a:tbl>
              <a:tblPr firstRow="1" bandRow="1">
                <a:tableStyleId>{F5AB1C69-6EDB-4FF4-983F-18BD219EF322}</a:tableStyleId>
              </a:tblPr>
              <a:tblGrid>
                <a:gridCol w="3191647">
                  <a:extLst>
                    <a:ext uri="{9D8B030D-6E8A-4147-A177-3AD203B41FA5}">
                      <a16:colId xmlns:a16="http://schemas.microsoft.com/office/drawing/2014/main" val="273310857"/>
                    </a:ext>
                  </a:extLst>
                </a:gridCol>
                <a:gridCol w="1225485">
                  <a:extLst>
                    <a:ext uri="{9D8B030D-6E8A-4147-A177-3AD203B41FA5}">
                      <a16:colId xmlns:a16="http://schemas.microsoft.com/office/drawing/2014/main" val="785271189"/>
                    </a:ext>
                  </a:extLst>
                </a:gridCol>
                <a:gridCol w="1470439">
                  <a:extLst>
                    <a:ext uri="{9D8B030D-6E8A-4147-A177-3AD203B41FA5}">
                      <a16:colId xmlns:a16="http://schemas.microsoft.com/office/drawing/2014/main" val="4229354166"/>
                    </a:ext>
                  </a:extLst>
                </a:gridCol>
              </a:tblGrid>
              <a:tr h="370840">
                <a:tc>
                  <a:txBody>
                    <a:bodyPr/>
                    <a:lstStyle/>
                    <a:p>
                      <a:endParaRPr lang="de-DE"/>
                    </a:p>
                  </a:txBody>
                  <a:tcPr/>
                </a:tc>
                <a:tc>
                  <a:txBody>
                    <a:bodyPr/>
                    <a:lstStyle/>
                    <a:p>
                      <a:r>
                        <a:rPr lang="de-DE" dirty="0">
                          <a:solidFill>
                            <a:schemeClr val="bg1"/>
                          </a:solidFill>
                        </a:rPr>
                        <a:t>Titel</a:t>
                      </a:r>
                    </a:p>
                  </a:txBody>
                  <a:tcPr>
                    <a:solidFill>
                      <a:srgbClr val="7030A0"/>
                    </a:solidFill>
                  </a:tcPr>
                </a:tc>
                <a:tc>
                  <a:txBody>
                    <a:bodyPr/>
                    <a:lstStyle/>
                    <a:p>
                      <a:r>
                        <a:rPr lang="de-DE" dirty="0"/>
                        <a:t>Beschreibung</a:t>
                      </a:r>
                    </a:p>
                  </a:txBody>
                  <a:tcPr>
                    <a:solidFill>
                      <a:srgbClr val="3FE0D1"/>
                    </a:solidFill>
                  </a:tcPr>
                </a:tc>
                <a:extLst>
                  <a:ext uri="{0D108BD9-81ED-4DB2-BD59-A6C34878D82A}">
                    <a16:rowId xmlns:a16="http://schemas.microsoft.com/office/drawing/2014/main" val="885790629"/>
                  </a:ext>
                </a:extLst>
              </a:tr>
              <a:tr h="370840">
                <a:tc>
                  <a:txBody>
                    <a:bodyPr/>
                    <a:lstStyle/>
                    <a:p>
                      <a:r>
                        <a:rPr lang="de-DE" b="1" dirty="0"/>
                        <a:t>Anzahl</a:t>
                      </a:r>
                    </a:p>
                  </a:txBody>
                  <a:tcPr/>
                </a:tc>
                <a:tc>
                  <a:txBody>
                    <a:bodyPr/>
                    <a:lstStyle/>
                    <a:p>
                      <a:r>
                        <a:rPr lang="de-DE" dirty="0">
                          <a:solidFill>
                            <a:schemeClr val="bg1"/>
                          </a:solidFill>
                        </a:rPr>
                        <a:t>7229</a:t>
                      </a:r>
                    </a:p>
                  </a:txBody>
                  <a:tcPr>
                    <a:solidFill>
                      <a:srgbClr val="7030A0"/>
                    </a:solidFill>
                  </a:tcPr>
                </a:tc>
                <a:tc>
                  <a:txBody>
                    <a:bodyPr/>
                    <a:lstStyle/>
                    <a:p>
                      <a:r>
                        <a:rPr lang="de-DE" dirty="0"/>
                        <a:t>6172</a:t>
                      </a:r>
                    </a:p>
                  </a:txBody>
                  <a:tcPr>
                    <a:solidFill>
                      <a:srgbClr val="3FE0D1"/>
                    </a:solidFill>
                  </a:tcPr>
                </a:tc>
                <a:extLst>
                  <a:ext uri="{0D108BD9-81ED-4DB2-BD59-A6C34878D82A}">
                    <a16:rowId xmlns:a16="http://schemas.microsoft.com/office/drawing/2014/main" val="2411038793"/>
                  </a:ext>
                </a:extLst>
              </a:tr>
              <a:tr h="370840">
                <a:tc>
                  <a:txBody>
                    <a:bodyPr/>
                    <a:lstStyle/>
                    <a:p>
                      <a:r>
                        <a:rPr lang="de-DE" b="1" dirty="0"/>
                        <a:t>Token-Anzahl (insgesamt)</a:t>
                      </a:r>
                    </a:p>
                  </a:txBody>
                  <a:tcPr/>
                </a:tc>
                <a:tc>
                  <a:txBody>
                    <a:bodyPr/>
                    <a:lstStyle/>
                    <a:p>
                      <a:r>
                        <a:rPr lang="de-DE" dirty="0">
                          <a:solidFill>
                            <a:schemeClr val="bg1"/>
                          </a:solidFill>
                        </a:rPr>
                        <a:t>54576</a:t>
                      </a:r>
                    </a:p>
                  </a:txBody>
                  <a:tcPr>
                    <a:solidFill>
                      <a:srgbClr val="7030A0"/>
                    </a:solidFill>
                  </a:tcPr>
                </a:tc>
                <a:tc>
                  <a:txBody>
                    <a:bodyPr/>
                    <a:lstStyle/>
                    <a:p>
                      <a:r>
                        <a:rPr lang="de-DE" dirty="0"/>
                        <a:t>881491</a:t>
                      </a:r>
                    </a:p>
                  </a:txBody>
                  <a:tcPr>
                    <a:solidFill>
                      <a:srgbClr val="3FE0D1"/>
                    </a:solidFill>
                  </a:tcPr>
                </a:tc>
                <a:extLst>
                  <a:ext uri="{0D108BD9-81ED-4DB2-BD59-A6C34878D82A}">
                    <a16:rowId xmlns:a16="http://schemas.microsoft.com/office/drawing/2014/main" val="3862870690"/>
                  </a:ext>
                </a:extLst>
              </a:tr>
              <a:tr h="370840">
                <a:tc>
                  <a:txBody>
                    <a:bodyPr/>
                    <a:lstStyle/>
                    <a:p>
                      <a:r>
                        <a:rPr lang="de-DE" b="1" dirty="0"/>
                        <a:t>Durchschnittliche Token-Anzahl</a:t>
                      </a:r>
                    </a:p>
                  </a:txBody>
                  <a:tcPr/>
                </a:tc>
                <a:tc>
                  <a:txBody>
                    <a:bodyPr/>
                    <a:lstStyle/>
                    <a:p>
                      <a:r>
                        <a:rPr lang="de-DE" dirty="0">
                          <a:solidFill>
                            <a:schemeClr val="bg1"/>
                          </a:solidFill>
                        </a:rPr>
                        <a:t>7.5</a:t>
                      </a:r>
                    </a:p>
                  </a:txBody>
                  <a:tcPr>
                    <a:solidFill>
                      <a:srgbClr val="7030A0"/>
                    </a:solidFill>
                  </a:tcPr>
                </a:tc>
                <a:tc>
                  <a:txBody>
                    <a:bodyPr/>
                    <a:lstStyle/>
                    <a:p>
                      <a:r>
                        <a:rPr lang="de-DE" dirty="0"/>
                        <a:t>142,8</a:t>
                      </a:r>
                    </a:p>
                  </a:txBody>
                  <a:tcPr>
                    <a:solidFill>
                      <a:srgbClr val="3FE0D1"/>
                    </a:solidFill>
                  </a:tcPr>
                </a:tc>
                <a:extLst>
                  <a:ext uri="{0D108BD9-81ED-4DB2-BD59-A6C34878D82A}">
                    <a16:rowId xmlns:a16="http://schemas.microsoft.com/office/drawing/2014/main" val="1177690585"/>
                  </a:ext>
                </a:extLst>
              </a:tr>
            </a:tbl>
          </a:graphicData>
        </a:graphic>
      </p:graphicFrame>
      <p:graphicFrame>
        <p:nvGraphicFramePr>
          <p:cNvPr id="6" name="Tabelle 5">
            <a:extLst>
              <a:ext uri="{FF2B5EF4-FFF2-40B4-BE49-F238E27FC236}">
                <a16:creationId xmlns:a16="http://schemas.microsoft.com/office/drawing/2014/main" id="{B1504D58-7A04-93CF-7830-70D45347AB75}"/>
              </a:ext>
            </a:extLst>
          </p:cNvPr>
          <p:cNvGraphicFramePr>
            <a:graphicFrameLocks noGrp="1"/>
          </p:cNvGraphicFramePr>
          <p:nvPr>
            <p:extLst>
              <p:ext uri="{D42A27DB-BD31-4B8C-83A1-F6EECF244321}">
                <p14:modId xmlns:p14="http://schemas.microsoft.com/office/powerpoint/2010/main" val="577578698"/>
              </p:ext>
            </p:extLst>
          </p:nvPr>
        </p:nvGraphicFramePr>
        <p:xfrm>
          <a:off x="181969" y="1366068"/>
          <a:ext cx="6825672" cy="1559560"/>
        </p:xfrm>
        <a:graphic>
          <a:graphicData uri="http://schemas.openxmlformats.org/drawingml/2006/table">
            <a:tbl>
              <a:tblPr firstRow="1" bandRow="1">
                <a:tableStyleId>{F5AB1C69-6EDB-4FF4-983F-18BD219EF322}</a:tableStyleId>
              </a:tblPr>
              <a:tblGrid>
                <a:gridCol w="1186873">
                  <a:extLst>
                    <a:ext uri="{9D8B030D-6E8A-4147-A177-3AD203B41FA5}">
                      <a16:colId xmlns:a16="http://schemas.microsoft.com/office/drawing/2014/main" val="1109955477"/>
                    </a:ext>
                  </a:extLst>
                </a:gridCol>
                <a:gridCol w="2826327">
                  <a:extLst>
                    <a:ext uri="{9D8B030D-6E8A-4147-A177-3AD203B41FA5}">
                      <a16:colId xmlns:a16="http://schemas.microsoft.com/office/drawing/2014/main" val="1216149773"/>
                    </a:ext>
                  </a:extLst>
                </a:gridCol>
                <a:gridCol w="1413164">
                  <a:extLst>
                    <a:ext uri="{9D8B030D-6E8A-4147-A177-3AD203B41FA5}">
                      <a16:colId xmlns:a16="http://schemas.microsoft.com/office/drawing/2014/main" val="3952768226"/>
                    </a:ext>
                  </a:extLst>
                </a:gridCol>
                <a:gridCol w="1399308">
                  <a:extLst>
                    <a:ext uri="{9D8B030D-6E8A-4147-A177-3AD203B41FA5}">
                      <a16:colId xmlns:a16="http://schemas.microsoft.com/office/drawing/2014/main" val="700212499"/>
                    </a:ext>
                  </a:extLst>
                </a:gridCol>
              </a:tblGrid>
              <a:tr h="370840">
                <a:tc>
                  <a:txBody>
                    <a:bodyPr/>
                    <a:lstStyle/>
                    <a:p>
                      <a:endParaRPr lang="de-DE" dirty="0"/>
                    </a:p>
                  </a:txBody>
                  <a:tcPr/>
                </a:tc>
                <a:tc>
                  <a:txBody>
                    <a:bodyPr/>
                    <a:lstStyle/>
                    <a:p>
                      <a:r>
                        <a:rPr lang="de-DE" dirty="0"/>
                        <a:t>Deutschland</a:t>
                      </a:r>
                    </a:p>
                  </a:txBody>
                  <a:tcPr/>
                </a:tc>
                <a:tc>
                  <a:txBody>
                    <a:bodyPr/>
                    <a:lstStyle/>
                    <a:p>
                      <a:r>
                        <a:rPr lang="de-DE" dirty="0"/>
                        <a:t>Österreich</a:t>
                      </a:r>
                    </a:p>
                  </a:txBody>
                  <a:tcPr/>
                </a:tc>
                <a:tc>
                  <a:txBody>
                    <a:bodyPr/>
                    <a:lstStyle/>
                    <a:p>
                      <a:r>
                        <a:rPr lang="de-DE" dirty="0"/>
                        <a:t>Schweiz</a:t>
                      </a:r>
                    </a:p>
                  </a:txBody>
                  <a:tcPr/>
                </a:tc>
                <a:extLst>
                  <a:ext uri="{0D108BD9-81ED-4DB2-BD59-A6C34878D82A}">
                    <a16:rowId xmlns:a16="http://schemas.microsoft.com/office/drawing/2014/main" val="1875435999"/>
                  </a:ext>
                </a:extLst>
              </a:tr>
              <a:tr h="370840">
                <a:tc>
                  <a:txBody>
                    <a:bodyPr/>
                    <a:lstStyle/>
                    <a:p>
                      <a:r>
                        <a:rPr lang="de-DE" b="1" dirty="0">
                          <a:solidFill>
                            <a:schemeClr val="tx1"/>
                          </a:solidFill>
                        </a:rPr>
                        <a:t>Auswahl</a:t>
                      </a:r>
                    </a:p>
                  </a:txBody>
                  <a:tcPr/>
                </a:tc>
                <a:tc>
                  <a:txBody>
                    <a:bodyPr/>
                    <a:lstStyle/>
                    <a:p>
                      <a:r>
                        <a:rPr lang="de-DE" b="1" dirty="0"/>
                        <a:t>Neue Bundesländer</a:t>
                      </a:r>
                      <a:r>
                        <a:rPr lang="de-DE" dirty="0"/>
                        <a:t>: </a:t>
                      </a:r>
                    </a:p>
                    <a:p>
                      <a:r>
                        <a:rPr lang="de-DE" dirty="0"/>
                        <a:t>Halle, Chemnitz, Erfurt</a:t>
                      </a:r>
                    </a:p>
                    <a:p>
                      <a:r>
                        <a:rPr lang="de-DE" b="1" dirty="0"/>
                        <a:t>Alte Bundesländer</a:t>
                      </a:r>
                      <a:r>
                        <a:rPr lang="de-DE" dirty="0"/>
                        <a:t>: </a:t>
                      </a:r>
                    </a:p>
                    <a:p>
                      <a:r>
                        <a:rPr lang="de-DE" dirty="0"/>
                        <a:t>Mainz, Stuttgart, Marburg</a:t>
                      </a:r>
                    </a:p>
                  </a:txBody>
                  <a:tcPr/>
                </a:tc>
                <a:tc>
                  <a:txBody>
                    <a:bodyPr/>
                    <a:lstStyle/>
                    <a:p>
                      <a:r>
                        <a:rPr lang="de-DE" dirty="0"/>
                        <a:t>Graz, Wien</a:t>
                      </a:r>
                    </a:p>
                  </a:txBody>
                  <a:tcPr/>
                </a:tc>
                <a:tc>
                  <a:txBody>
                    <a:bodyPr/>
                    <a:lstStyle/>
                    <a:p>
                      <a:r>
                        <a:rPr lang="de-DE" dirty="0"/>
                        <a:t>Basel</a:t>
                      </a:r>
                    </a:p>
                  </a:txBody>
                  <a:tcPr/>
                </a:tc>
                <a:extLst>
                  <a:ext uri="{0D108BD9-81ED-4DB2-BD59-A6C34878D82A}">
                    <a16:rowId xmlns:a16="http://schemas.microsoft.com/office/drawing/2014/main" val="2154311073"/>
                  </a:ext>
                </a:extLst>
              </a:tr>
            </a:tbl>
          </a:graphicData>
        </a:graphic>
      </p:graphicFrame>
      <p:sp>
        <p:nvSpPr>
          <p:cNvPr id="7" name="Inhaltsplatzhalter 2">
            <a:extLst>
              <a:ext uri="{FF2B5EF4-FFF2-40B4-BE49-F238E27FC236}">
                <a16:creationId xmlns:a16="http://schemas.microsoft.com/office/drawing/2014/main" id="{607AA4B5-E47C-3F36-A4C7-ADA0161D99ED}"/>
              </a:ext>
            </a:extLst>
          </p:cNvPr>
          <p:cNvSpPr txBox="1">
            <a:spLocks/>
          </p:cNvSpPr>
          <p:nvPr/>
        </p:nvSpPr>
        <p:spPr>
          <a:xfrm>
            <a:off x="649629" y="3580254"/>
            <a:ext cx="10515600" cy="57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Ausgelesene Veranstaltungen:</a:t>
            </a:r>
          </a:p>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32773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839F7-00B9-DB76-B5C0-4D0650B6CA8D}"/>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C218BAA2-BDC9-F67A-E2CD-8A8BBB2B5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9406544C-792A-6126-2AD5-0A2B49AB04C6}"/>
              </a:ext>
            </a:extLst>
          </p:cNvPr>
          <p:cNvPicPr>
            <a:picLocks noChangeAspect="1"/>
          </p:cNvPicPr>
          <p:nvPr/>
        </p:nvPicPr>
        <p:blipFill>
          <a:blip r:embed="rId3"/>
          <a:stretch>
            <a:fillRect/>
          </a:stretch>
        </p:blipFill>
        <p:spPr>
          <a:xfrm>
            <a:off x="856898" y="1977390"/>
            <a:ext cx="10478203" cy="3280409"/>
          </a:xfrm>
          <a:prstGeom prst="rect">
            <a:avLst/>
          </a:prstGeom>
          <a:ln>
            <a:solidFill>
              <a:schemeClr val="dk1"/>
            </a:solidFill>
          </a:ln>
        </p:spPr>
      </p:pic>
      <p:sp>
        <p:nvSpPr>
          <p:cNvPr id="2" name="Rechteck 1">
            <a:extLst>
              <a:ext uri="{FF2B5EF4-FFF2-40B4-BE49-F238E27FC236}">
                <a16:creationId xmlns:a16="http://schemas.microsoft.com/office/drawing/2014/main" id="{934AD24F-C57F-E65C-7F39-FB2FDDB8D92F}"/>
              </a:ext>
            </a:extLst>
          </p:cNvPr>
          <p:cNvSpPr/>
          <p:nvPr/>
        </p:nvSpPr>
        <p:spPr>
          <a:xfrm>
            <a:off x="991892" y="2247254"/>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F76A68F0-B62C-5B4C-8E61-FBFF312D6F18}"/>
              </a:ext>
            </a:extLst>
          </p:cNvPr>
          <p:cNvSpPr/>
          <p:nvPr/>
        </p:nvSpPr>
        <p:spPr>
          <a:xfrm>
            <a:off x="2585634" y="3427061"/>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FF1BDDA2-CFFB-11B1-A904-DDB53A8CD2F8}"/>
              </a:ext>
            </a:extLst>
          </p:cNvPr>
          <p:cNvSpPr/>
          <p:nvPr/>
        </p:nvSpPr>
        <p:spPr>
          <a:xfrm>
            <a:off x="991892" y="3796793"/>
            <a:ext cx="2275668" cy="296698"/>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solidFill>
                <a:schemeClr val="accent4">
                  <a:lumMod val="60000"/>
                  <a:lumOff val="40000"/>
                </a:schemeClr>
              </a:solidFill>
            </a:endParaRPr>
          </a:p>
        </p:txBody>
      </p:sp>
      <p:sp>
        <p:nvSpPr>
          <p:cNvPr id="6" name="Rechteck 5">
            <a:extLst>
              <a:ext uri="{FF2B5EF4-FFF2-40B4-BE49-F238E27FC236}">
                <a16:creationId xmlns:a16="http://schemas.microsoft.com/office/drawing/2014/main" id="{76564C8C-B711-68A6-3B2B-BC9FB48DC1CE}"/>
              </a:ext>
            </a:extLst>
          </p:cNvPr>
          <p:cNvSpPr/>
          <p:nvPr/>
        </p:nvSpPr>
        <p:spPr>
          <a:xfrm>
            <a:off x="8499521" y="3768025"/>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B9FBC280-C6C8-C5A9-E66C-E9B16AFBF750}"/>
              </a:ext>
            </a:extLst>
          </p:cNvPr>
          <p:cNvSpPr/>
          <p:nvPr/>
        </p:nvSpPr>
        <p:spPr>
          <a:xfrm>
            <a:off x="3378632" y="4472903"/>
            <a:ext cx="2554636" cy="296697"/>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78B14660-0EEF-5F49-0A98-6BA4DA57F1A0}"/>
              </a:ext>
            </a:extLst>
          </p:cNvPr>
          <p:cNvSpPr/>
          <p:nvPr/>
        </p:nvSpPr>
        <p:spPr>
          <a:xfrm>
            <a:off x="6095999" y="4472903"/>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10" name="Titel 1">
            <a:extLst>
              <a:ext uri="{FF2B5EF4-FFF2-40B4-BE49-F238E27FC236}">
                <a16:creationId xmlns:a16="http://schemas.microsoft.com/office/drawing/2014/main" id="{3BBA5726-FF04-264F-AC14-BCA6C3F19156}"/>
              </a:ext>
            </a:extLst>
          </p:cNvPr>
          <p:cNvSpPr>
            <a:spLocks noGrp="1"/>
          </p:cNvSpPr>
          <p:nvPr>
            <p:ph type="title"/>
          </p:nvPr>
        </p:nvSpPr>
        <p:spPr>
          <a:xfrm>
            <a:off x="303155" y="154967"/>
            <a:ext cx="10515600" cy="1325563"/>
          </a:xfrm>
        </p:spPr>
        <p:txBody>
          <a:bodyPr>
            <a:noAutofit/>
          </a:bodyPr>
          <a:lstStyle/>
          <a:p>
            <a:r>
              <a:rPr lang="de-DE" sz="2800" b="1" dirty="0"/>
              <a:t>Datenaufbereitung</a:t>
            </a:r>
            <a:br>
              <a:rPr lang="de-DE" sz="2800" dirty="0"/>
            </a:br>
            <a:endParaRPr lang="de-DE" sz="2800" dirty="0"/>
          </a:p>
        </p:txBody>
      </p:sp>
    </p:spTree>
    <p:extLst>
      <p:ext uri="{BB962C8B-B14F-4D97-AF65-F5344CB8AC3E}">
        <p14:creationId xmlns:p14="http://schemas.microsoft.com/office/powerpoint/2010/main" val="8116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FEADF-FA82-1B82-C03B-D8EF529F5487}"/>
              </a:ext>
            </a:extLst>
          </p:cNvPr>
          <p:cNvSpPr>
            <a:spLocks noGrp="1"/>
          </p:cNvSpPr>
          <p:nvPr>
            <p:ph type="title"/>
          </p:nvPr>
        </p:nvSpPr>
        <p:spPr>
          <a:xfrm>
            <a:off x="303155" y="154967"/>
            <a:ext cx="10515600" cy="1325563"/>
          </a:xfrm>
        </p:spPr>
        <p:txBody>
          <a:bodyPr>
            <a:noAutofit/>
          </a:bodyPr>
          <a:lstStyle/>
          <a:p>
            <a:r>
              <a:rPr lang="de-DE" sz="2800" b="1" dirty="0"/>
              <a:t>Datenaufbereitung</a:t>
            </a:r>
            <a:r>
              <a:rPr lang="de-DE" sz="2800" dirty="0"/>
              <a:t>: </a:t>
            </a:r>
            <a:br>
              <a:rPr lang="de-DE" sz="2800" dirty="0"/>
            </a:br>
            <a:r>
              <a:rPr lang="de-DE" sz="2800" dirty="0" err="1"/>
              <a:t>Named</a:t>
            </a:r>
            <a:r>
              <a:rPr lang="de-DE" sz="2800" dirty="0"/>
              <a:t> Entity Recognition von Personenbezeichnungen (NER PER)</a:t>
            </a:r>
          </a:p>
        </p:txBody>
      </p:sp>
      <p:sp>
        <p:nvSpPr>
          <p:cNvPr id="3" name="Inhaltsplatzhalter 2">
            <a:extLst>
              <a:ext uri="{FF2B5EF4-FFF2-40B4-BE49-F238E27FC236}">
                <a16:creationId xmlns:a16="http://schemas.microsoft.com/office/drawing/2014/main" id="{ECBE5B79-CDDC-51F8-C29D-893792817926}"/>
              </a:ext>
            </a:extLst>
          </p:cNvPr>
          <p:cNvSpPr>
            <a:spLocks noGrp="1"/>
          </p:cNvSpPr>
          <p:nvPr>
            <p:ph idx="1"/>
          </p:nvPr>
        </p:nvSpPr>
        <p:spPr>
          <a:xfrm>
            <a:off x="838200" y="1825625"/>
            <a:ext cx="10515600" cy="834448"/>
          </a:xfrm>
        </p:spPr>
        <p:txBody>
          <a:bodyPr>
            <a:normAutofit lnSpcReduction="10000"/>
          </a:bodyPr>
          <a:lstStyle/>
          <a:p>
            <a:pPr marL="0" indent="0">
              <a:buNone/>
            </a:pPr>
            <a:r>
              <a:rPr lang="de-DE" dirty="0"/>
              <a:t>händische Annotation von 54 zufällig ausgewählten Kursen (</a:t>
            </a:r>
            <a:r>
              <a:rPr lang="de-DE" dirty="0" err="1"/>
              <a:t>Beschreibung+Titel</a:t>
            </a:r>
            <a:r>
              <a:rPr lang="de-DE" dirty="0"/>
              <a:t>, sechs pro Uni)</a:t>
            </a:r>
          </a:p>
        </p:txBody>
      </p:sp>
      <p:pic>
        <p:nvPicPr>
          <p:cNvPr id="4" name="Picture 2">
            <a:extLst>
              <a:ext uri="{FF2B5EF4-FFF2-40B4-BE49-F238E27FC236}">
                <a16:creationId xmlns:a16="http://schemas.microsoft.com/office/drawing/2014/main" id="{020CE737-E174-13A2-114F-BE06DFA14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le 4">
            <a:extLst>
              <a:ext uri="{FF2B5EF4-FFF2-40B4-BE49-F238E27FC236}">
                <a16:creationId xmlns:a16="http://schemas.microsoft.com/office/drawing/2014/main" id="{BD1A68C5-553D-3545-A507-B92CCED9D538}"/>
              </a:ext>
            </a:extLst>
          </p:cNvPr>
          <p:cNvGraphicFramePr>
            <a:graphicFrameLocks noGrp="1"/>
          </p:cNvGraphicFramePr>
          <p:nvPr>
            <p:extLst>
              <p:ext uri="{D42A27DB-BD31-4B8C-83A1-F6EECF244321}">
                <p14:modId xmlns:p14="http://schemas.microsoft.com/office/powerpoint/2010/main" val="641005673"/>
              </p:ext>
            </p:extLst>
          </p:nvPr>
        </p:nvGraphicFramePr>
        <p:xfrm>
          <a:off x="192313" y="2660073"/>
          <a:ext cx="11807374" cy="1483360"/>
        </p:xfrm>
        <a:graphic>
          <a:graphicData uri="http://schemas.openxmlformats.org/drawingml/2006/table">
            <a:tbl>
              <a:tblPr firstRow="1" bandRow="1">
                <a:tableStyleId>{C4B1156A-380E-4F78-BDF5-A606A8083BF9}</a:tableStyleId>
              </a:tblPr>
              <a:tblGrid>
                <a:gridCol w="6312816">
                  <a:extLst>
                    <a:ext uri="{9D8B030D-6E8A-4147-A177-3AD203B41FA5}">
                      <a16:colId xmlns:a16="http://schemas.microsoft.com/office/drawing/2014/main" val="2081045387"/>
                    </a:ext>
                  </a:extLst>
                </a:gridCol>
                <a:gridCol w="3107897">
                  <a:extLst>
                    <a:ext uri="{9D8B030D-6E8A-4147-A177-3AD203B41FA5}">
                      <a16:colId xmlns:a16="http://schemas.microsoft.com/office/drawing/2014/main" val="3843417964"/>
                    </a:ext>
                  </a:extLst>
                </a:gridCol>
                <a:gridCol w="2386661">
                  <a:extLst>
                    <a:ext uri="{9D8B030D-6E8A-4147-A177-3AD203B41FA5}">
                      <a16:colId xmlns:a16="http://schemas.microsoft.com/office/drawing/2014/main" val="113768212"/>
                    </a:ext>
                  </a:extLst>
                </a:gridCol>
              </a:tblGrid>
              <a:tr h="370840">
                <a:tc>
                  <a:txBody>
                    <a:bodyPr/>
                    <a:lstStyle/>
                    <a:p>
                      <a:endParaRPr lang="de-DE" dirty="0"/>
                    </a:p>
                  </a:txBody>
                  <a:tcPr/>
                </a:tc>
                <a:tc>
                  <a:txBody>
                    <a:bodyPr/>
                    <a:lstStyle/>
                    <a:p>
                      <a:r>
                        <a:rPr lang="de-DE" dirty="0"/>
                        <a:t>Titel</a:t>
                      </a:r>
                    </a:p>
                  </a:txBody>
                  <a:tcPr/>
                </a:tc>
                <a:tc>
                  <a:txBody>
                    <a:bodyPr/>
                    <a:lstStyle/>
                    <a:p>
                      <a:r>
                        <a:rPr lang="de-DE" dirty="0"/>
                        <a:t>Beschreibungen</a:t>
                      </a:r>
                    </a:p>
                  </a:txBody>
                  <a:tcPr/>
                </a:tc>
                <a:extLst>
                  <a:ext uri="{0D108BD9-81ED-4DB2-BD59-A6C34878D82A}">
                    <a16:rowId xmlns:a16="http://schemas.microsoft.com/office/drawing/2014/main" val="4264512336"/>
                  </a:ext>
                </a:extLst>
              </a:tr>
              <a:tr h="370840">
                <a:tc>
                  <a:txBody>
                    <a:bodyPr/>
                    <a:lstStyle/>
                    <a:p>
                      <a:r>
                        <a:rPr lang="de-DE" b="1" dirty="0"/>
                        <a:t>Identifizierte Personen</a:t>
                      </a:r>
                    </a:p>
                  </a:txBody>
                  <a:tcPr/>
                </a:tc>
                <a:tc>
                  <a:txBody>
                    <a:bodyPr/>
                    <a:lstStyle/>
                    <a:p>
                      <a:r>
                        <a:rPr lang="de-DE" dirty="0"/>
                        <a:t>11</a:t>
                      </a:r>
                    </a:p>
                  </a:txBody>
                  <a:tcPr/>
                </a:tc>
                <a:tc>
                  <a:txBody>
                    <a:bodyPr/>
                    <a:lstStyle/>
                    <a:p>
                      <a:r>
                        <a:rPr lang="de-DE" dirty="0"/>
                        <a:t>179</a:t>
                      </a:r>
                    </a:p>
                  </a:txBody>
                  <a:tcPr/>
                </a:tc>
                <a:extLst>
                  <a:ext uri="{0D108BD9-81ED-4DB2-BD59-A6C34878D82A}">
                    <a16:rowId xmlns:a16="http://schemas.microsoft.com/office/drawing/2014/main" val="4261205134"/>
                  </a:ext>
                </a:extLst>
              </a:tr>
              <a:tr h="370840">
                <a:tc>
                  <a:txBody>
                    <a:bodyPr/>
                    <a:lstStyle/>
                    <a:p>
                      <a:r>
                        <a:rPr lang="de-DE" b="1" dirty="0"/>
                        <a:t>Davon </a:t>
                      </a:r>
                      <a:r>
                        <a:rPr lang="de-DE" b="1" dirty="0" err="1"/>
                        <a:t>Primärautor:innen</a:t>
                      </a:r>
                      <a:endParaRPr lang="de-DE" b="1" dirty="0"/>
                    </a:p>
                  </a:txBody>
                  <a:tcPr/>
                </a:tc>
                <a:tc>
                  <a:txBody>
                    <a:bodyPr/>
                    <a:lstStyle/>
                    <a:p>
                      <a:r>
                        <a:rPr lang="de-DE" dirty="0"/>
                        <a:t>8</a:t>
                      </a:r>
                    </a:p>
                  </a:txBody>
                  <a:tcPr/>
                </a:tc>
                <a:tc>
                  <a:txBody>
                    <a:bodyPr/>
                    <a:lstStyle/>
                    <a:p>
                      <a:r>
                        <a:rPr lang="de-DE" dirty="0"/>
                        <a:t>94</a:t>
                      </a:r>
                    </a:p>
                  </a:txBody>
                  <a:tcPr/>
                </a:tc>
                <a:extLst>
                  <a:ext uri="{0D108BD9-81ED-4DB2-BD59-A6C34878D82A}">
                    <a16:rowId xmlns:a16="http://schemas.microsoft.com/office/drawing/2014/main" val="3768591394"/>
                  </a:ext>
                </a:extLst>
              </a:tr>
              <a:tr h="370840">
                <a:tc>
                  <a:txBody>
                    <a:bodyPr/>
                    <a:lstStyle/>
                    <a:p>
                      <a:r>
                        <a:rPr lang="de-DE" b="1" dirty="0"/>
                        <a:t>Anteil </a:t>
                      </a:r>
                      <a:r>
                        <a:rPr lang="de-DE" b="1" dirty="0" err="1"/>
                        <a:t>Primärautor:innen</a:t>
                      </a:r>
                      <a:r>
                        <a:rPr lang="de-DE" b="1" dirty="0"/>
                        <a:t> an identifizierten Personen</a:t>
                      </a:r>
                    </a:p>
                  </a:txBody>
                  <a:tcPr/>
                </a:tc>
                <a:tc>
                  <a:txBody>
                    <a:bodyPr/>
                    <a:lstStyle/>
                    <a:p>
                      <a:r>
                        <a:rPr lang="de-DE" dirty="0"/>
                        <a:t>~73%</a:t>
                      </a:r>
                    </a:p>
                  </a:txBody>
                  <a:tcPr/>
                </a:tc>
                <a:tc>
                  <a:txBody>
                    <a:bodyPr/>
                    <a:lstStyle/>
                    <a:p>
                      <a:r>
                        <a:rPr lang="de-DE" dirty="0"/>
                        <a:t>~53%</a:t>
                      </a:r>
                    </a:p>
                  </a:txBody>
                  <a:tcPr/>
                </a:tc>
                <a:extLst>
                  <a:ext uri="{0D108BD9-81ED-4DB2-BD59-A6C34878D82A}">
                    <a16:rowId xmlns:a16="http://schemas.microsoft.com/office/drawing/2014/main" val="2526566500"/>
                  </a:ext>
                </a:extLst>
              </a:tr>
            </a:tbl>
          </a:graphicData>
        </a:graphic>
      </p:graphicFrame>
      <p:sp>
        <p:nvSpPr>
          <p:cNvPr id="6" name="Inhaltsplatzhalter 2">
            <a:extLst>
              <a:ext uri="{FF2B5EF4-FFF2-40B4-BE49-F238E27FC236}">
                <a16:creationId xmlns:a16="http://schemas.microsoft.com/office/drawing/2014/main" id="{ABEBAF19-1CB5-171D-516B-624EBDEC21B5}"/>
              </a:ext>
            </a:extLst>
          </p:cNvPr>
          <p:cNvSpPr txBox="1">
            <a:spLocks/>
          </p:cNvSpPr>
          <p:nvPr/>
        </p:nvSpPr>
        <p:spPr>
          <a:xfrm>
            <a:off x="762000" y="4423395"/>
            <a:ext cx="10515600" cy="834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Evaluation von NER-Modellen auf den händischen Annotationen</a:t>
            </a:r>
          </a:p>
        </p:txBody>
      </p:sp>
      <p:pic>
        <p:nvPicPr>
          <p:cNvPr id="7" name="Grafik 6" descr="Ein Bild, das Text, Screenshot, Schrift, Zahl enthält.&#10;&#10;Automatisch generierte Beschreibung">
            <a:extLst>
              <a:ext uri="{FF2B5EF4-FFF2-40B4-BE49-F238E27FC236}">
                <a16:creationId xmlns:a16="http://schemas.microsoft.com/office/drawing/2014/main" id="{1EE6D594-32CF-624D-C3B8-FA76DBB2B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55" y="4905635"/>
            <a:ext cx="4665345" cy="1682750"/>
          </a:xfrm>
          <a:prstGeom prst="rect">
            <a:avLst/>
          </a:prstGeom>
        </p:spPr>
      </p:pic>
      <p:cxnSp>
        <p:nvCxnSpPr>
          <p:cNvPr id="11" name="Gerade Verbindung mit Pfeil 10">
            <a:extLst>
              <a:ext uri="{FF2B5EF4-FFF2-40B4-BE49-F238E27FC236}">
                <a16:creationId xmlns:a16="http://schemas.microsoft.com/office/drawing/2014/main" id="{EBB94D4D-7BA4-8808-DF4B-11191720A5A2}"/>
              </a:ext>
            </a:extLst>
          </p:cNvPr>
          <p:cNvCxnSpPr/>
          <p:nvPr/>
        </p:nvCxnSpPr>
        <p:spPr>
          <a:xfrm>
            <a:off x="4968500" y="6390409"/>
            <a:ext cx="756891" cy="0"/>
          </a:xfrm>
          <a:prstGeom prst="straightConnector1">
            <a:avLst/>
          </a:prstGeom>
          <a:ln w="76200">
            <a:solidFill>
              <a:schemeClr val="accent2">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2" name="Rechteck 11">
            <a:extLst>
              <a:ext uri="{FF2B5EF4-FFF2-40B4-BE49-F238E27FC236}">
                <a16:creationId xmlns:a16="http://schemas.microsoft.com/office/drawing/2014/main" id="{E5C6B043-B008-DEF7-8632-9E8B0BF10449}"/>
              </a:ext>
            </a:extLst>
          </p:cNvPr>
          <p:cNvSpPr/>
          <p:nvPr/>
        </p:nvSpPr>
        <p:spPr>
          <a:xfrm>
            <a:off x="384464" y="6265719"/>
            <a:ext cx="4509654" cy="227155"/>
          </a:xfrm>
          <a:prstGeom prst="rect">
            <a:avLst/>
          </a:prstGeom>
          <a:solidFill>
            <a:schemeClr val="accent2">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Inhaltsplatzhalter 2">
            <a:extLst>
              <a:ext uri="{FF2B5EF4-FFF2-40B4-BE49-F238E27FC236}">
                <a16:creationId xmlns:a16="http://schemas.microsoft.com/office/drawing/2014/main" id="{9394A7A4-026A-69BE-F578-68A443377848}"/>
              </a:ext>
            </a:extLst>
          </p:cNvPr>
          <p:cNvSpPr txBox="1">
            <a:spLocks/>
          </p:cNvSpPr>
          <p:nvPr/>
        </p:nvSpPr>
        <p:spPr>
          <a:xfrm>
            <a:off x="5799773" y="5867694"/>
            <a:ext cx="6199914" cy="8344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t>automatische </a:t>
            </a:r>
            <a:r>
              <a:rPr lang="de-DE" dirty="0" err="1"/>
              <a:t>Named</a:t>
            </a:r>
            <a:r>
              <a:rPr lang="de-DE" dirty="0"/>
              <a:t> Entity Recognition für alle Titel und Beschreibungen</a:t>
            </a:r>
          </a:p>
        </p:txBody>
      </p:sp>
    </p:spTree>
    <p:extLst>
      <p:ext uri="{BB962C8B-B14F-4D97-AF65-F5344CB8AC3E}">
        <p14:creationId xmlns:p14="http://schemas.microsoft.com/office/powerpoint/2010/main" val="353955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839F7-00B9-DB76-B5C0-4D0650B6CA8D}"/>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C218BAA2-BDC9-F67A-E2CD-8A8BBB2B5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229" y="155858"/>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9406544C-792A-6126-2AD5-0A2B49AB04C6}"/>
              </a:ext>
            </a:extLst>
          </p:cNvPr>
          <p:cNvPicPr>
            <a:picLocks noChangeAspect="1"/>
          </p:cNvPicPr>
          <p:nvPr/>
        </p:nvPicPr>
        <p:blipFill>
          <a:blip r:embed="rId3"/>
          <a:stretch>
            <a:fillRect/>
          </a:stretch>
        </p:blipFill>
        <p:spPr>
          <a:xfrm>
            <a:off x="856898" y="1977390"/>
            <a:ext cx="10478203" cy="3280409"/>
          </a:xfrm>
          <a:prstGeom prst="rect">
            <a:avLst/>
          </a:prstGeom>
          <a:ln>
            <a:solidFill>
              <a:schemeClr val="dk1"/>
            </a:solidFill>
          </a:ln>
        </p:spPr>
      </p:pic>
      <p:sp>
        <p:nvSpPr>
          <p:cNvPr id="2" name="Rechteck 1">
            <a:extLst>
              <a:ext uri="{FF2B5EF4-FFF2-40B4-BE49-F238E27FC236}">
                <a16:creationId xmlns:a16="http://schemas.microsoft.com/office/drawing/2014/main" id="{934AD24F-C57F-E65C-7F39-FB2FDDB8D92F}"/>
              </a:ext>
            </a:extLst>
          </p:cNvPr>
          <p:cNvSpPr/>
          <p:nvPr/>
        </p:nvSpPr>
        <p:spPr>
          <a:xfrm>
            <a:off x="991892" y="2247254"/>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F76A68F0-B62C-5B4C-8E61-FBFF312D6F18}"/>
              </a:ext>
            </a:extLst>
          </p:cNvPr>
          <p:cNvSpPr/>
          <p:nvPr/>
        </p:nvSpPr>
        <p:spPr>
          <a:xfrm>
            <a:off x="2585634" y="3427061"/>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FF1BDDA2-CFFB-11B1-A904-DDB53A8CD2F8}"/>
              </a:ext>
            </a:extLst>
          </p:cNvPr>
          <p:cNvSpPr/>
          <p:nvPr/>
        </p:nvSpPr>
        <p:spPr>
          <a:xfrm>
            <a:off x="991892" y="3796793"/>
            <a:ext cx="2275668" cy="296698"/>
          </a:xfrm>
          <a:prstGeom prst="rect">
            <a:avLst/>
          </a:prstGeom>
          <a:solidFill>
            <a:srgbClr val="FF0000">
              <a:alpha val="34526"/>
            </a:srgb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solidFill>
                <a:schemeClr val="accent4">
                  <a:lumMod val="60000"/>
                  <a:lumOff val="40000"/>
                </a:schemeClr>
              </a:solidFill>
            </a:endParaRPr>
          </a:p>
        </p:txBody>
      </p:sp>
      <p:sp>
        <p:nvSpPr>
          <p:cNvPr id="6" name="Rechteck 5">
            <a:extLst>
              <a:ext uri="{FF2B5EF4-FFF2-40B4-BE49-F238E27FC236}">
                <a16:creationId xmlns:a16="http://schemas.microsoft.com/office/drawing/2014/main" id="{76564C8C-B711-68A6-3B2B-BC9FB48DC1CE}"/>
              </a:ext>
            </a:extLst>
          </p:cNvPr>
          <p:cNvSpPr/>
          <p:nvPr/>
        </p:nvSpPr>
        <p:spPr>
          <a:xfrm>
            <a:off x="8499521" y="3768025"/>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B9FBC280-C6C8-C5A9-E66C-E9B16AFBF750}"/>
              </a:ext>
            </a:extLst>
          </p:cNvPr>
          <p:cNvSpPr/>
          <p:nvPr/>
        </p:nvSpPr>
        <p:spPr>
          <a:xfrm>
            <a:off x="3378632" y="4472903"/>
            <a:ext cx="2554636" cy="296697"/>
          </a:xfrm>
          <a:prstGeom prst="rect">
            <a:avLst/>
          </a:prstGeom>
          <a:solidFill>
            <a:srgbClr val="FF0000">
              <a:alpha val="34526"/>
            </a:srgb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78B14660-0EEF-5F49-0A98-6BA4DA57F1A0}"/>
              </a:ext>
            </a:extLst>
          </p:cNvPr>
          <p:cNvSpPr/>
          <p:nvPr/>
        </p:nvSpPr>
        <p:spPr>
          <a:xfrm>
            <a:off x="6095999" y="4472903"/>
            <a:ext cx="2665708" cy="325465"/>
          </a:xfrm>
          <a:prstGeom prst="rect">
            <a:avLst/>
          </a:prstGeom>
          <a:solidFill>
            <a:schemeClr val="accent4">
              <a:lumMod val="60000"/>
              <a:lumOff val="40000"/>
              <a:alpha val="34526"/>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dirty="0"/>
          </a:p>
        </p:txBody>
      </p:sp>
      <p:sp>
        <p:nvSpPr>
          <p:cNvPr id="10" name="Titel 1">
            <a:extLst>
              <a:ext uri="{FF2B5EF4-FFF2-40B4-BE49-F238E27FC236}">
                <a16:creationId xmlns:a16="http://schemas.microsoft.com/office/drawing/2014/main" id="{3BBA5726-FF04-264F-AC14-BCA6C3F19156}"/>
              </a:ext>
            </a:extLst>
          </p:cNvPr>
          <p:cNvSpPr>
            <a:spLocks noGrp="1"/>
          </p:cNvSpPr>
          <p:nvPr>
            <p:ph type="title"/>
          </p:nvPr>
        </p:nvSpPr>
        <p:spPr>
          <a:xfrm>
            <a:off x="303155" y="154967"/>
            <a:ext cx="10515600" cy="1325563"/>
          </a:xfrm>
        </p:spPr>
        <p:txBody>
          <a:bodyPr>
            <a:noAutofit/>
          </a:bodyPr>
          <a:lstStyle/>
          <a:p>
            <a:r>
              <a:rPr lang="de-DE" sz="2800" b="1" dirty="0"/>
              <a:t>Datenaufbereitung</a:t>
            </a:r>
            <a:br>
              <a:rPr lang="de-DE" sz="2800" dirty="0"/>
            </a:br>
            <a:endParaRPr lang="de-DE" sz="2800" dirty="0"/>
          </a:p>
        </p:txBody>
      </p:sp>
    </p:spTree>
    <p:extLst>
      <p:ext uri="{BB962C8B-B14F-4D97-AF65-F5344CB8AC3E}">
        <p14:creationId xmlns:p14="http://schemas.microsoft.com/office/powerpoint/2010/main" val="24165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3980</Words>
  <Application>Microsoft Macintosh PowerPoint</Application>
  <PresentationFormat>Breitbild</PresentationFormat>
  <Paragraphs>619</Paragraphs>
  <Slides>46</Slides>
  <Notes>17</Notes>
  <HiddenSlides>6</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46</vt:i4>
      </vt:variant>
    </vt:vector>
  </HeadingPairs>
  <TitlesOfParts>
    <vt:vector size="52" baseType="lpstr">
      <vt:lpstr>Arial</vt:lpstr>
      <vt:lpstr>Calibri</vt:lpstr>
      <vt:lpstr>Calibri Light</vt:lpstr>
      <vt:lpstr>Helvetica</vt:lpstr>
      <vt:lpstr>Helvetica Neue</vt:lpstr>
      <vt:lpstr>Office</vt:lpstr>
      <vt:lpstr>Kanonizität quantitativ.  Eine computergestützte Exploration von Kurskatalogen in Germanistikstudiengängen</vt:lpstr>
      <vt:lpstr>PowerPoint-Präsentation</vt:lpstr>
      <vt:lpstr>Kommentierte Vorlesungsverzeichnisse</vt:lpstr>
      <vt:lpstr>Datenerhebung:  Auswahl der Stichprobe</vt:lpstr>
      <vt:lpstr>Datenerhebung:  Scraping</vt:lpstr>
      <vt:lpstr>Datenerhebung: Übersicht über Stichprobe</vt:lpstr>
      <vt:lpstr>Datenaufbereitung </vt:lpstr>
      <vt:lpstr>Datenaufbereitung:  Named Entity Recognition von Personenbezeichnungen (NER PER)</vt:lpstr>
      <vt:lpstr>Datenaufbereitung </vt:lpstr>
      <vt:lpstr>Datenaufbereitung:  Entity Linking</vt:lpstr>
      <vt:lpstr>Ergebnisse</vt:lpstr>
      <vt:lpstr>Identifizierte Personen und Autor:innen</vt:lpstr>
      <vt:lpstr>Wie oft werden die Autor:innen erwähnt?</vt:lpstr>
      <vt:lpstr>Kanon und Gender</vt:lpstr>
      <vt:lpstr>Kanon und Gender</vt:lpstr>
      <vt:lpstr>Kanon und Gender</vt:lpstr>
      <vt:lpstr>Kanon und Gender: Zum Vergleich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Kanon und Epoche (Geburtsjahr der Autoren)</vt:lpstr>
      <vt:lpstr>Zusammenfassung Ergebnisse</vt:lpstr>
      <vt:lpstr>Anhang</vt:lpstr>
      <vt:lpstr>Literatur</vt:lpstr>
      <vt:lpstr>(deutscher) Forschungskanon und Lehrkanon</vt:lpstr>
      <vt:lpstr>Zusammenfassung Vorgehen</vt:lpstr>
      <vt:lpstr>Top 50 D: Kurstitel absolut</vt:lpstr>
      <vt:lpstr>Top 50 D: Kursinhalt absolut</vt:lpstr>
      <vt:lpstr>Spitze von 100 Autoren nach Land</vt:lpstr>
      <vt:lpstr>Kanon und Epoche (Geburtsjahr der Autoren)</vt:lpstr>
      <vt:lpstr>Kanon und Epoche (Geburtsjahr der Autoren)</vt:lpstr>
      <vt:lpstr>PowerPoint-Präsentation</vt:lpstr>
      <vt:lpstr>PowerPoint-Präsentation</vt:lpstr>
      <vt:lpstr>PowerPoint-Präsentation</vt:lpstr>
      <vt:lpstr>PowerPoint-Präsentation</vt:lpstr>
      <vt:lpstr>PowerPoint-Präsentation</vt:lpstr>
      <vt:lpstr>PowerPoint-Präsentation</vt:lpstr>
      <vt:lpstr>Spitze von 100 Autoren nach Land</vt:lpstr>
      <vt:lpstr>Kanon über die Zeit</vt:lpstr>
      <vt:lpstr>Kanon über die Zeit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Kanonizität quantitativ: eine computergestützte Exploration von Kurskatalogen in Germanistikstudiengängen</dc:title>
  <dc:creator>Agnes Hilger</dc:creator>
  <cp:lastModifiedBy>Agnes Hilger</cp:lastModifiedBy>
  <cp:revision>69</cp:revision>
  <dcterms:created xsi:type="dcterms:W3CDTF">2024-02-07T08:12:09Z</dcterms:created>
  <dcterms:modified xsi:type="dcterms:W3CDTF">2024-02-22T12:31:26Z</dcterms:modified>
</cp:coreProperties>
</file>